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3" r:id="rId6"/>
    <p:sldId id="282" r:id="rId7"/>
    <p:sldId id="261" r:id="rId8"/>
    <p:sldId id="262" r:id="rId9"/>
    <p:sldId id="284" r:id="rId10"/>
    <p:sldId id="285" r:id="rId11"/>
    <p:sldId id="260" r:id="rId12"/>
    <p:sldId id="287" r:id="rId13"/>
    <p:sldId id="286" r:id="rId14"/>
    <p:sldId id="288" r:id="rId15"/>
    <p:sldId id="267" r:id="rId16"/>
    <p:sldId id="289" r:id="rId17"/>
    <p:sldId id="290" r:id="rId18"/>
    <p:sldId id="291" r:id="rId19"/>
    <p:sldId id="273" r:id="rId20"/>
    <p:sldId id="293" r:id="rId21"/>
    <p:sldId id="292" r:id="rId22"/>
    <p:sldId id="270" r:id="rId23"/>
    <p:sldId id="294" r:id="rId24"/>
    <p:sldId id="295" r:id="rId25"/>
    <p:sldId id="296" r:id="rId26"/>
  </p:sldIdLst>
  <p:sldSz cx="9144000" cy="5143500" type="screen16x9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7" y="-82"/>
      </p:cViewPr>
      <p:guideLst>
        <p:guide orient="horz" pos="162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E88878-33E8-4A26-A2C4-ABFA16EF50DA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58331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886ED3-47FF-42C3-B516-1256FB4806D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8AA08A-E750-4D08-8DC0-86632B84070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1" y="96442"/>
            <a:ext cx="2055813" cy="449699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6442"/>
            <a:ext cx="6019800" cy="449699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FCDEEE-575D-4832-B99D-ADDBF2A49B9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96441"/>
            <a:ext cx="8228013" cy="107513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7201" y="4683919"/>
            <a:ext cx="2132013" cy="355997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4201" y="4683919"/>
            <a:ext cx="2894013" cy="355997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3201" y="4683919"/>
            <a:ext cx="2132013" cy="355997"/>
          </a:xfrm>
        </p:spPr>
        <p:txBody>
          <a:bodyPr/>
          <a:lstStyle>
            <a:lvl1pPr>
              <a:defRPr/>
            </a:lvl1pPr>
          </a:lstStyle>
          <a:p>
            <a:fld id="{2269CF92-14BA-4288-95B3-520DE73841D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0C56F9-4D77-47D6-A312-6DD2A6F9DF6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3F083F-1E0D-43D3-85A1-E288D0FB331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7013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200151"/>
            <a:ext cx="4038600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A0BC28-098C-4803-8155-883428967B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C81883-2262-43E4-BBE7-62E9DE987D4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1FDA96-6683-4E22-8972-73D42E4E68E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0E9694-196B-4BE2-AEF7-C0A6992EC25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0F7A41-4783-4D6D-94DC-22796D7EA4F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9BB08B-1CCF-48CA-A9BF-7D357E294C2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96441"/>
            <a:ext cx="8228013" cy="107513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1"/>
            <a:ext cx="8228013" cy="33932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1" y="4683919"/>
            <a:ext cx="2132013" cy="35599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1" y="4683919"/>
            <a:ext cx="2894013" cy="35599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1" y="4683919"/>
            <a:ext cx="2132013" cy="35599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62CF6831-0E5F-49BD-85C9-9E433CAC956A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63713" y="1059657"/>
            <a:ext cx="184150" cy="2750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3081" name="Picture 9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071670" y="1428742"/>
            <a:ext cx="5162534" cy="3443869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1000100" y="571486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Wide Latin" pitchFamily="18" charset="0"/>
              </a:rPr>
              <a:t>I  SOFISTI</a:t>
            </a:r>
            <a:endParaRPr lang="it-IT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Wide Lati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357290" y="71420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igura a mano libera 40"/>
          <p:cNvSpPr/>
          <p:nvPr/>
        </p:nvSpPr>
        <p:spPr bwMode="auto">
          <a:xfrm>
            <a:off x="6777220" y="34376"/>
            <a:ext cx="2359905" cy="2151934"/>
          </a:xfrm>
          <a:custGeom>
            <a:avLst/>
            <a:gdLst>
              <a:gd name="connsiteX0" fmla="*/ 228597 w 2359905"/>
              <a:gd name="connsiteY0" fmla="*/ 0 h 2151934"/>
              <a:gd name="connsiteX1" fmla="*/ 180470 w 2359905"/>
              <a:gd name="connsiteY1" fmla="*/ 61877 h 2151934"/>
              <a:gd name="connsiteX2" fmla="*/ 173595 w 2359905"/>
              <a:gd name="connsiteY2" fmla="*/ 116878 h 2151934"/>
              <a:gd name="connsiteX3" fmla="*/ 159845 w 2359905"/>
              <a:gd name="connsiteY3" fmla="*/ 247507 h 2151934"/>
              <a:gd name="connsiteX4" fmla="*/ 146094 w 2359905"/>
              <a:gd name="connsiteY4" fmla="*/ 268132 h 2151934"/>
              <a:gd name="connsiteX5" fmla="*/ 139219 w 2359905"/>
              <a:gd name="connsiteY5" fmla="*/ 288758 h 2151934"/>
              <a:gd name="connsiteX6" fmla="*/ 118594 w 2359905"/>
              <a:gd name="connsiteY6" fmla="*/ 295633 h 2151934"/>
              <a:gd name="connsiteX7" fmla="*/ 111718 w 2359905"/>
              <a:gd name="connsiteY7" fmla="*/ 330009 h 2151934"/>
              <a:gd name="connsiteX8" fmla="*/ 91093 w 2359905"/>
              <a:gd name="connsiteY8" fmla="*/ 357510 h 2151934"/>
              <a:gd name="connsiteX9" fmla="*/ 56717 w 2359905"/>
              <a:gd name="connsiteY9" fmla="*/ 391886 h 2151934"/>
              <a:gd name="connsiteX10" fmla="*/ 42966 w 2359905"/>
              <a:gd name="connsiteY10" fmla="*/ 405636 h 2151934"/>
              <a:gd name="connsiteX11" fmla="*/ 22341 w 2359905"/>
              <a:gd name="connsiteY11" fmla="*/ 446887 h 2151934"/>
              <a:gd name="connsiteX12" fmla="*/ 1715 w 2359905"/>
              <a:gd name="connsiteY12" fmla="*/ 529389 h 2151934"/>
              <a:gd name="connsiteX13" fmla="*/ 8591 w 2359905"/>
              <a:gd name="connsiteY13" fmla="*/ 756271 h 2151934"/>
              <a:gd name="connsiteX14" fmla="*/ 29216 w 2359905"/>
              <a:gd name="connsiteY14" fmla="*/ 770021 h 2151934"/>
              <a:gd name="connsiteX15" fmla="*/ 42966 w 2359905"/>
              <a:gd name="connsiteY15" fmla="*/ 790647 h 2151934"/>
              <a:gd name="connsiteX16" fmla="*/ 84218 w 2359905"/>
              <a:gd name="connsiteY16" fmla="*/ 818147 h 2151934"/>
              <a:gd name="connsiteX17" fmla="*/ 97968 w 2359905"/>
              <a:gd name="connsiteY17" fmla="*/ 831898 h 2151934"/>
              <a:gd name="connsiteX18" fmla="*/ 118594 w 2359905"/>
              <a:gd name="connsiteY18" fmla="*/ 845648 h 2151934"/>
              <a:gd name="connsiteX19" fmla="*/ 159845 w 2359905"/>
              <a:gd name="connsiteY19" fmla="*/ 886899 h 2151934"/>
              <a:gd name="connsiteX20" fmla="*/ 173595 w 2359905"/>
              <a:gd name="connsiteY20" fmla="*/ 983152 h 2151934"/>
              <a:gd name="connsiteX21" fmla="*/ 180470 w 2359905"/>
              <a:gd name="connsiteY21" fmla="*/ 1038153 h 2151934"/>
              <a:gd name="connsiteX22" fmla="*/ 187345 w 2359905"/>
              <a:gd name="connsiteY22" fmla="*/ 1258159 h 2151934"/>
              <a:gd name="connsiteX23" fmla="*/ 201096 w 2359905"/>
              <a:gd name="connsiteY23" fmla="*/ 1313161 h 2151934"/>
              <a:gd name="connsiteX24" fmla="*/ 207971 w 2359905"/>
              <a:gd name="connsiteY24" fmla="*/ 1333786 h 2151934"/>
              <a:gd name="connsiteX25" fmla="*/ 221721 w 2359905"/>
              <a:gd name="connsiteY25" fmla="*/ 1347537 h 2151934"/>
              <a:gd name="connsiteX26" fmla="*/ 242347 w 2359905"/>
              <a:gd name="connsiteY26" fmla="*/ 1354412 h 2151934"/>
              <a:gd name="connsiteX27" fmla="*/ 262972 w 2359905"/>
              <a:gd name="connsiteY27" fmla="*/ 1375038 h 2151934"/>
              <a:gd name="connsiteX28" fmla="*/ 338600 w 2359905"/>
              <a:gd name="connsiteY28" fmla="*/ 1395663 h 2151934"/>
              <a:gd name="connsiteX29" fmla="*/ 414227 w 2359905"/>
              <a:gd name="connsiteY29" fmla="*/ 1409413 h 2151934"/>
              <a:gd name="connsiteX30" fmla="*/ 455478 w 2359905"/>
              <a:gd name="connsiteY30" fmla="*/ 1423164 h 2151934"/>
              <a:gd name="connsiteX31" fmla="*/ 537980 w 2359905"/>
              <a:gd name="connsiteY31" fmla="*/ 1491916 h 2151934"/>
              <a:gd name="connsiteX32" fmla="*/ 565481 w 2359905"/>
              <a:gd name="connsiteY32" fmla="*/ 1533167 h 2151934"/>
              <a:gd name="connsiteX33" fmla="*/ 579231 w 2359905"/>
              <a:gd name="connsiteY33" fmla="*/ 1553792 h 2151934"/>
              <a:gd name="connsiteX34" fmla="*/ 606732 w 2359905"/>
              <a:gd name="connsiteY34" fmla="*/ 1615669 h 2151934"/>
              <a:gd name="connsiteX35" fmla="*/ 647983 w 2359905"/>
              <a:gd name="connsiteY35" fmla="*/ 1670671 h 2151934"/>
              <a:gd name="connsiteX36" fmla="*/ 661733 w 2359905"/>
              <a:gd name="connsiteY36" fmla="*/ 1691296 h 2151934"/>
              <a:gd name="connsiteX37" fmla="*/ 682359 w 2359905"/>
              <a:gd name="connsiteY37" fmla="*/ 1698171 h 2151934"/>
              <a:gd name="connsiteX38" fmla="*/ 716735 w 2359905"/>
              <a:gd name="connsiteY38" fmla="*/ 1725672 h 2151934"/>
              <a:gd name="connsiteX39" fmla="*/ 751111 w 2359905"/>
              <a:gd name="connsiteY39" fmla="*/ 1760048 h 2151934"/>
              <a:gd name="connsiteX40" fmla="*/ 771736 w 2359905"/>
              <a:gd name="connsiteY40" fmla="*/ 1780674 h 2151934"/>
              <a:gd name="connsiteX41" fmla="*/ 792362 w 2359905"/>
              <a:gd name="connsiteY41" fmla="*/ 1794424 h 2151934"/>
              <a:gd name="connsiteX42" fmla="*/ 833613 w 2359905"/>
              <a:gd name="connsiteY42" fmla="*/ 1808174 h 2151934"/>
              <a:gd name="connsiteX43" fmla="*/ 867989 w 2359905"/>
              <a:gd name="connsiteY43" fmla="*/ 1828800 h 2151934"/>
              <a:gd name="connsiteX44" fmla="*/ 943616 w 2359905"/>
              <a:gd name="connsiteY44" fmla="*/ 1849426 h 2151934"/>
              <a:gd name="connsiteX45" fmla="*/ 1259875 w 2359905"/>
              <a:gd name="connsiteY45" fmla="*/ 1856301 h 2151934"/>
              <a:gd name="connsiteX46" fmla="*/ 1301126 w 2359905"/>
              <a:gd name="connsiteY46" fmla="*/ 1870051 h 2151934"/>
              <a:gd name="connsiteX47" fmla="*/ 1321751 w 2359905"/>
              <a:gd name="connsiteY47" fmla="*/ 1883801 h 2151934"/>
              <a:gd name="connsiteX48" fmla="*/ 1335502 w 2359905"/>
              <a:gd name="connsiteY48" fmla="*/ 1897552 h 2151934"/>
              <a:gd name="connsiteX49" fmla="*/ 1356127 w 2359905"/>
              <a:gd name="connsiteY49" fmla="*/ 1904427 h 2151934"/>
              <a:gd name="connsiteX50" fmla="*/ 1369878 w 2359905"/>
              <a:gd name="connsiteY50" fmla="*/ 1918177 h 2151934"/>
              <a:gd name="connsiteX51" fmla="*/ 1411129 w 2359905"/>
              <a:gd name="connsiteY51" fmla="*/ 1945678 h 2151934"/>
              <a:gd name="connsiteX52" fmla="*/ 1459255 w 2359905"/>
              <a:gd name="connsiteY52" fmla="*/ 1980054 h 2151934"/>
              <a:gd name="connsiteX53" fmla="*/ 1493631 w 2359905"/>
              <a:gd name="connsiteY53" fmla="*/ 2000680 h 2151934"/>
              <a:gd name="connsiteX54" fmla="*/ 1528007 w 2359905"/>
              <a:gd name="connsiteY54" fmla="*/ 2021305 h 2151934"/>
              <a:gd name="connsiteX55" fmla="*/ 1596759 w 2359905"/>
              <a:gd name="connsiteY55" fmla="*/ 2055681 h 2151934"/>
              <a:gd name="connsiteX56" fmla="*/ 1624260 w 2359905"/>
              <a:gd name="connsiteY56" fmla="*/ 2069432 h 2151934"/>
              <a:gd name="connsiteX57" fmla="*/ 1672386 w 2359905"/>
              <a:gd name="connsiteY57" fmla="*/ 2096932 h 2151934"/>
              <a:gd name="connsiteX58" fmla="*/ 1693012 w 2359905"/>
              <a:gd name="connsiteY58" fmla="*/ 2103807 h 2151934"/>
              <a:gd name="connsiteX59" fmla="*/ 1713637 w 2359905"/>
              <a:gd name="connsiteY59" fmla="*/ 2117558 h 2151934"/>
              <a:gd name="connsiteX60" fmla="*/ 1775514 w 2359905"/>
              <a:gd name="connsiteY60" fmla="*/ 2138183 h 2151934"/>
              <a:gd name="connsiteX61" fmla="*/ 1796139 w 2359905"/>
              <a:gd name="connsiteY61" fmla="*/ 2145059 h 2151934"/>
              <a:gd name="connsiteX62" fmla="*/ 1816765 w 2359905"/>
              <a:gd name="connsiteY62" fmla="*/ 2151934 h 2151934"/>
              <a:gd name="connsiteX63" fmla="*/ 2057397 w 2359905"/>
              <a:gd name="connsiteY63" fmla="*/ 2145059 h 2151934"/>
              <a:gd name="connsiteX64" fmla="*/ 2126148 w 2359905"/>
              <a:gd name="connsiteY64" fmla="*/ 2117558 h 2151934"/>
              <a:gd name="connsiteX65" fmla="*/ 2139899 w 2359905"/>
              <a:gd name="connsiteY65" fmla="*/ 2103807 h 2151934"/>
              <a:gd name="connsiteX66" fmla="*/ 2181150 w 2359905"/>
              <a:gd name="connsiteY66" fmla="*/ 2083182 h 2151934"/>
              <a:gd name="connsiteX67" fmla="*/ 2222401 w 2359905"/>
              <a:gd name="connsiteY67" fmla="*/ 2055681 h 2151934"/>
              <a:gd name="connsiteX68" fmla="*/ 2243027 w 2359905"/>
              <a:gd name="connsiteY68" fmla="*/ 2035056 h 2151934"/>
              <a:gd name="connsiteX69" fmla="*/ 2284278 w 2359905"/>
              <a:gd name="connsiteY69" fmla="*/ 2021305 h 2151934"/>
              <a:gd name="connsiteX70" fmla="*/ 2359905 w 2359905"/>
              <a:gd name="connsiteY70" fmla="*/ 2028180 h 21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59905" h="2151934">
                <a:moveTo>
                  <a:pt x="228597" y="0"/>
                </a:moveTo>
                <a:cubicBezTo>
                  <a:pt x="195702" y="49341"/>
                  <a:pt x="212782" y="29565"/>
                  <a:pt x="180470" y="61877"/>
                </a:cubicBezTo>
                <a:cubicBezTo>
                  <a:pt x="178178" y="80211"/>
                  <a:pt x="175129" y="98465"/>
                  <a:pt x="173595" y="116878"/>
                </a:cubicBezTo>
                <a:cubicBezTo>
                  <a:pt x="172713" y="127459"/>
                  <a:pt x="177066" y="213066"/>
                  <a:pt x="159845" y="247507"/>
                </a:cubicBezTo>
                <a:cubicBezTo>
                  <a:pt x="156150" y="254898"/>
                  <a:pt x="150678" y="261257"/>
                  <a:pt x="146094" y="268132"/>
                </a:cubicBezTo>
                <a:cubicBezTo>
                  <a:pt x="143802" y="275007"/>
                  <a:pt x="144343" y="283633"/>
                  <a:pt x="139219" y="288758"/>
                </a:cubicBezTo>
                <a:cubicBezTo>
                  <a:pt x="134095" y="293882"/>
                  <a:pt x="122614" y="289603"/>
                  <a:pt x="118594" y="295633"/>
                </a:cubicBezTo>
                <a:cubicBezTo>
                  <a:pt x="112112" y="305356"/>
                  <a:pt x="116464" y="319331"/>
                  <a:pt x="111718" y="330009"/>
                </a:cubicBezTo>
                <a:cubicBezTo>
                  <a:pt x="107064" y="340480"/>
                  <a:pt x="98706" y="348946"/>
                  <a:pt x="91093" y="357510"/>
                </a:cubicBezTo>
                <a:cubicBezTo>
                  <a:pt x="80327" y="369622"/>
                  <a:pt x="68176" y="380427"/>
                  <a:pt x="56717" y="391886"/>
                </a:cubicBezTo>
                <a:lnTo>
                  <a:pt x="42966" y="405636"/>
                </a:lnTo>
                <a:cubicBezTo>
                  <a:pt x="17894" y="480857"/>
                  <a:pt x="57879" y="366924"/>
                  <a:pt x="22341" y="446887"/>
                </a:cubicBezTo>
                <a:cubicBezTo>
                  <a:pt x="7815" y="479570"/>
                  <a:pt x="7480" y="494801"/>
                  <a:pt x="1715" y="529389"/>
                </a:cubicBezTo>
                <a:cubicBezTo>
                  <a:pt x="4007" y="605016"/>
                  <a:pt x="0" y="681098"/>
                  <a:pt x="8591" y="756271"/>
                </a:cubicBezTo>
                <a:cubicBezTo>
                  <a:pt x="9529" y="764480"/>
                  <a:pt x="23373" y="764178"/>
                  <a:pt x="29216" y="770021"/>
                </a:cubicBezTo>
                <a:cubicBezTo>
                  <a:pt x="35059" y="775864"/>
                  <a:pt x="37804" y="784195"/>
                  <a:pt x="42966" y="790647"/>
                </a:cubicBezTo>
                <a:cubicBezTo>
                  <a:pt x="56963" y="808143"/>
                  <a:pt x="61989" y="807033"/>
                  <a:pt x="84218" y="818147"/>
                </a:cubicBezTo>
                <a:cubicBezTo>
                  <a:pt x="88801" y="822731"/>
                  <a:pt x="92906" y="827849"/>
                  <a:pt x="97968" y="831898"/>
                </a:cubicBezTo>
                <a:cubicBezTo>
                  <a:pt x="104420" y="837060"/>
                  <a:pt x="112418" y="840158"/>
                  <a:pt x="118594" y="845648"/>
                </a:cubicBezTo>
                <a:cubicBezTo>
                  <a:pt x="133128" y="858567"/>
                  <a:pt x="159845" y="886899"/>
                  <a:pt x="159845" y="886899"/>
                </a:cubicBezTo>
                <a:cubicBezTo>
                  <a:pt x="175222" y="933032"/>
                  <a:pt x="164326" y="895093"/>
                  <a:pt x="173595" y="983152"/>
                </a:cubicBezTo>
                <a:cubicBezTo>
                  <a:pt x="175529" y="1001527"/>
                  <a:pt x="178178" y="1019819"/>
                  <a:pt x="180470" y="1038153"/>
                </a:cubicBezTo>
                <a:cubicBezTo>
                  <a:pt x="182762" y="1111488"/>
                  <a:pt x="181857" y="1184993"/>
                  <a:pt x="187345" y="1258159"/>
                </a:cubicBezTo>
                <a:cubicBezTo>
                  <a:pt x="188758" y="1277004"/>
                  <a:pt x="195120" y="1295233"/>
                  <a:pt x="201096" y="1313161"/>
                </a:cubicBezTo>
                <a:cubicBezTo>
                  <a:pt x="203388" y="1320036"/>
                  <a:pt x="204243" y="1327572"/>
                  <a:pt x="207971" y="1333786"/>
                </a:cubicBezTo>
                <a:cubicBezTo>
                  <a:pt x="211306" y="1339344"/>
                  <a:pt x="216163" y="1344202"/>
                  <a:pt x="221721" y="1347537"/>
                </a:cubicBezTo>
                <a:cubicBezTo>
                  <a:pt x="227935" y="1351266"/>
                  <a:pt x="235472" y="1352120"/>
                  <a:pt x="242347" y="1354412"/>
                </a:cubicBezTo>
                <a:cubicBezTo>
                  <a:pt x="249222" y="1361287"/>
                  <a:pt x="254473" y="1370316"/>
                  <a:pt x="262972" y="1375038"/>
                </a:cubicBezTo>
                <a:cubicBezTo>
                  <a:pt x="284434" y="1386961"/>
                  <a:pt x="314904" y="1390397"/>
                  <a:pt x="338600" y="1395663"/>
                </a:cubicBezTo>
                <a:cubicBezTo>
                  <a:pt x="396950" y="1408630"/>
                  <a:pt x="330799" y="1397495"/>
                  <a:pt x="414227" y="1409413"/>
                </a:cubicBezTo>
                <a:cubicBezTo>
                  <a:pt x="427977" y="1413997"/>
                  <a:pt x="443418" y="1415124"/>
                  <a:pt x="455478" y="1423164"/>
                </a:cubicBezTo>
                <a:cubicBezTo>
                  <a:pt x="485916" y="1443457"/>
                  <a:pt x="516805" y="1460154"/>
                  <a:pt x="537980" y="1491916"/>
                </a:cubicBezTo>
                <a:lnTo>
                  <a:pt x="565481" y="1533167"/>
                </a:lnTo>
                <a:lnTo>
                  <a:pt x="579231" y="1553792"/>
                </a:lnTo>
                <a:cubicBezTo>
                  <a:pt x="595595" y="1602883"/>
                  <a:pt x="584942" y="1582984"/>
                  <a:pt x="606732" y="1615669"/>
                </a:cubicBezTo>
                <a:cubicBezTo>
                  <a:pt x="624619" y="1669333"/>
                  <a:pt x="595317" y="1591672"/>
                  <a:pt x="647983" y="1670671"/>
                </a:cubicBezTo>
                <a:cubicBezTo>
                  <a:pt x="652566" y="1677546"/>
                  <a:pt x="655281" y="1686134"/>
                  <a:pt x="661733" y="1691296"/>
                </a:cubicBezTo>
                <a:cubicBezTo>
                  <a:pt x="667392" y="1695823"/>
                  <a:pt x="675484" y="1695879"/>
                  <a:pt x="682359" y="1698171"/>
                </a:cubicBezTo>
                <a:cubicBezTo>
                  <a:pt x="735950" y="1751766"/>
                  <a:pt x="647376" y="1664984"/>
                  <a:pt x="716735" y="1725672"/>
                </a:cubicBezTo>
                <a:cubicBezTo>
                  <a:pt x="728931" y="1736343"/>
                  <a:pt x="739652" y="1748589"/>
                  <a:pt x="751111" y="1760048"/>
                </a:cubicBezTo>
                <a:cubicBezTo>
                  <a:pt x="757986" y="1766923"/>
                  <a:pt x="763646" y="1775281"/>
                  <a:pt x="771736" y="1780674"/>
                </a:cubicBezTo>
                <a:cubicBezTo>
                  <a:pt x="778611" y="1785257"/>
                  <a:pt x="784811" y="1791068"/>
                  <a:pt x="792362" y="1794424"/>
                </a:cubicBezTo>
                <a:cubicBezTo>
                  <a:pt x="805607" y="1800310"/>
                  <a:pt x="833613" y="1808174"/>
                  <a:pt x="833613" y="1808174"/>
                </a:cubicBezTo>
                <a:cubicBezTo>
                  <a:pt x="854084" y="1828646"/>
                  <a:pt x="839429" y="1818090"/>
                  <a:pt x="867989" y="1828800"/>
                </a:cubicBezTo>
                <a:cubicBezTo>
                  <a:pt x="900802" y="1841105"/>
                  <a:pt x="906577" y="1848001"/>
                  <a:pt x="943616" y="1849426"/>
                </a:cubicBezTo>
                <a:cubicBezTo>
                  <a:pt x="1048983" y="1853479"/>
                  <a:pt x="1154455" y="1854009"/>
                  <a:pt x="1259875" y="1856301"/>
                </a:cubicBezTo>
                <a:cubicBezTo>
                  <a:pt x="1273625" y="1860884"/>
                  <a:pt x="1289066" y="1862011"/>
                  <a:pt x="1301126" y="1870051"/>
                </a:cubicBezTo>
                <a:cubicBezTo>
                  <a:pt x="1308001" y="1874634"/>
                  <a:pt x="1315299" y="1878639"/>
                  <a:pt x="1321751" y="1883801"/>
                </a:cubicBezTo>
                <a:cubicBezTo>
                  <a:pt x="1326813" y="1887850"/>
                  <a:pt x="1329944" y="1894217"/>
                  <a:pt x="1335502" y="1897552"/>
                </a:cubicBezTo>
                <a:cubicBezTo>
                  <a:pt x="1341716" y="1901281"/>
                  <a:pt x="1349252" y="1902135"/>
                  <a:pt x="1356127" y="1904427"/>
                </a:cubicBezTo>
                <a:cubicBezTo>
                  <a:pt x="1360711" y="1909010"/>
                  <a:pt x="1364692" y="1914288"/>
                  <a:pt x="1369878" y="1918177"/>
                </a:cubicBezTo>
                <a:cubicBezTo>
                  <a:pt x="1383099" y="1928092"/>
                  <a:pt x="1399443" y="1933992"/>
                  <a:pt x="1411129" y="1945678"/>
                </a:cubicBezTo>
                <a:cubicBezTo>
                  <a:pt x="1443754" y="1978303"/>
                  <a:pt x="1426331" y="1969079"/>
                  <a:pt x="1459255" y="1980054"/>
                </a:cubicBezTo>
                <a:cubicBezTo>
                  <a:pt x="1494097" y="2014894"/>
                  <a:pt x="1449006" y="1973904"/>
                  <a:pt x="1493631" y="2000680"/>
                </a:cubicBezTo>
                <a:cubicBezTo>
                  <a:pt x="1540813" y="2028989"/>
                  <a:pt x="1469587" y="2001832"/>
                  <a:pt x="1528007" y="2021305"/>
                </a:cubicBezTo>
                <a:cubicBezTo>
                  <a:pt x="1577120" y="2054047"/>
                  <a:pt x="1553225" y="2044798"/>
                  <a:pt x="1596759" y="2055681"/>
                </a:cubicBezTo>
                <a:cubicBezTo>
                  <a:pt x="1605926" y="2060265"/>
                  <a:pt x="1615361" y="2064347"/>
                  <a:pt x="1624260" y="2069432"/>
                </a:cubicBezTo>
                <a:cubicBezTo>
                  <a:pt x="1658780" y="2089158"/>
                  <a:pt x="1630837" y="2079126"/>
                  <a:pt x="1672386" y="2096932"/>
                </a:cubicBezTo>
                <a:cubicBezTo>
                  <a:pt x="1679047" y="2099787"/>
                  <a:pt x="1686137" y="2101515"/>
                  <a:pt x="1693012" y="2103807"/>
                </a:cubicBezTo>
                <a:cubicBezTo>
                  <a:pt x="1699887" y="2108391"/>
                  <a:pt x="1706086" y="2114202"/>
                  <a:pt x="1713637" y="2117558"/>
                </a:cubicBezTo>
                <a:cubicBezTo>
                  <a:pt x="1713647" y="2117562"/>
                  <a:pt x="1765197" y="2134744"/>
                  <a:pt x="1775514" y="2138183"/>
                </a:cubicBezTo>
                <a:lnTo>
                  <a:pt x="1796139" y="2145059"/>
                </a:lnTo>
                <a:lnTo>
                  <a:pt x="1816765" y="2151934"/>
                </a:lnTo>
                <a:cubicBezTo>
                  <a:pt x="1896976" y="2149642"/>
                  <a:pt x="1977368" y="2150915"/>
                  <a:pt x="2057397" y="2145059"/>
                </a:cubicBezTo>
                <a:cubicBezTo>
                  <a:pt x="2069954" y="2144140"/>
                  <a:pt x="2112848" y="2126425"/>
                  <a:pt x="2126148" y="2117558"/>
                </a:cubicBezTo>
                <a:cubicBezTo>
                  <a:pt x="2131542" y="2113962"/>
                  <a:pt x="2134837" y="2107856"/>
                  <a:pt x="2139899" y="2103807"/>
                </a:cubicBezTo>
                <a:cubicBezTo>
                  <a:pt x="2158938" y="2088575"/>
                  <a:pt x="2159365" y="2090443"/>
                  <a:pt x="2181150" y="2083182"/>
                </a:cubicBezTo>
                <a:cubicBezTo>
                  <a:pt x="2194900" y="2074015"/>
                  <a:pt x="2210715" y="2067366"/>
                  <a:pt x="2222401" y="2055681"/>
                </a:cubicBezTo>
                <a:cubicBezTo>
                  <a:pt x="2229276" y="2048806"/>
                  <a:pt x="2234528" y="2039778"/>
                  <a:pt x="2243027" y="2035056"/>
                </a:cubicBezTo>
                <a:cubicBezTo>
                  <a:pt x="2255697" y="2028017"/>
                  <a:pt x="2284278" y="2021305"/>
                  <a:pt x="2284278" y="2021305"/>
                </a:cubicBezTo>
                <a:cubicBezTo>
                  <a:pt x="2355310" y="2028408"/>
                  <a:pt x="2329998" y="2028180"/>
                  <a:pt x="2359905" y="2028180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0" name="Figura a mano libera 39"/>
          <p:cNvSpPr/>
          <p:nvPr/>
        </p:nvSpPr>
        <p:spPr bwMode="auto">
          <a:xfrm>
            <a:off x="20626" y="48126"/>
            <a:ext cx="2289437" cy="2035056"/>
          </a:xfrm>
          <a:custGeom>
            <a:avLst/>
            <a:gdLst>
              <a:gd name="connsiteX0" fmla="*/ 0 w 2289437"/>
              <a:gd name="connsiteY0" fmla="*/ 1945679 h 2035056"/>
              <a:gd name="connsiteX1" fmla="*/ 116878 w 2289437"/>
              <a:gd name="connsiteY1" fmla="*/ 1952554 h 2035056"/>
              <a:gd name="connsiteX2" fmla="*/ 151254 w 2289437"/>
              <a:gd name="connsiteY2" fmla="*/ 1959429 h 2035056"/>
              <a:gd name="connsiteX3" fmla="*/ 206255 w 2289437"/>
              <a:gd name="connsiteY3" fmla="*/ 1966304 h 2035056"/>
              <a:gd name="connsiteX4" fmla="*/ 254382 w 2289437"/>
              <a:gd name="connsiteY4" fmla="*/ 1980054 h 2035056"/>
              <a:gd name="connsiteX5" fmla="*/ 309383 w 2289437"/>
              <a:gd name="connsiteY5" fmla="*/ 1986930 h 2035056"/>
              <a:gd name="connsiteX6" fmla="*/ 364385 w 2289437"/>
              <a:gd name="connsiteY6" fmla="*/ 2007555 h 2035056"/>
              <a:gd name="connsiteX7" fmla="*/ 405636 w 2289437"/>
              <a:gd name="connsiteY7" fmla="*/ 2021306 h 2035056"/>
              <a:gd name="connsiteX8" fmla="*/ 453762 w 2289437"/>
              <a:gd name="connsiteY8" fmla="*/ 2035056 h 2035056"/>
              <a:gd name="connsiteX9" fmla="*/ 721894 w 2289437"/>
              <a:gd name="connsiteY9" fmla="*/ 2028181 h 2035056"/>
              <a:gd name="connsiteX10" fmla="*/ 742520 w 2289437"/>
              <a:gd name="connsiteY10" fmla="*/ 2021306 h 2035056"/>
              <a:gd name="connsiteX11" fmla="*/ 756270 w 2289437"/>
              <a:gd name="connsiteY11" fmla="*/ 2007555 h 2035056"/>
              <a:gd name="connsiteX12" fmla="*/ 783771 w 2289437"/>
              <a:gd name="connsiteY12" fmla="*/ 1973179 h 2035056"/>
              <a:gd name="connsiteX13" fmla="*/ 838772 w 2289437"/>
              <a:gd name="connsiteY13" fmla="*/ 1925053 h 2035056"/>
              <a:gd name="connsiteX14" fmla="*/ 859398 w 2289437"/>
              <a:gd name="connsiteY14" fmla="*/ 1918178 h 2035056"/>
              <a:gd name="connsiteX15" fmla="*/ 866273 w 2289437"/>
              <a:gd name="connsiteY15" fmla="*/ 1897552 h 2035056"/>
              <a:gd name="connsiteX16" fmla="*/ 900649 w 2289437"/>
              <a:gd name="connsiteY16" fmla="*/ 1876927 h 2035056"/>
              <a:gd name="connsiteX17" fmla="*/ 914400 w 2289437"/>
              <a:gd name="connsiteY17" fmla="*/ 1863176 h 2035056"/>
              <a:gd name="connsiteX18" fmla="*/ 928150 w 2289437"/>
              <a:gd name="connsiteY18" fmla="*/ 1842551 h 2035056"/>
              <a:gd name="connsiteX19" fmla="*/ 948776 w 2289437"/>
              <a:gd name="connsiteY19" fmla="*/ 1835676 h 2035056"/>
              <a:gd name="connsiteX20" fmla="*/ 990027 w 2289437"/>
              <a:gd name="connsiteY20" fmla="*/ 1808175 h 2035056"/>
              <a:gd name="connsiteX21" fmla="*/ 1010652 w 2289437"/>
              <a:gd name="connsiteY21" fmla="*/ 1794424 h 2035056"/>
              <a:gd name="connsiteX22" fmla="*/ 1024403 w 2289437"/>
              <a:gd name="connsiteY22" fmla="*/ 1780674 h 2035056"/>
              <a:gd name="connsiteX23" fmla="*/ 1100030 w 2289437"/>
              <a:gd name="connsiteY23" fmla="*/ 1773799 h 2035056"/>
              <a:gd name="connsiteX24" fmla="*/ 1127530 w 2289437"/>
              <a:gd name="connsiteY24" fmla="*/ 1760048 h 2035056"/>
              <a:gd name="connsiteX25" fmla="*/ 1306285 w 2289437"/>
              <a:gd name="connsiteY25" fmla="*/ 1773799 h 2035056"/>
              <a:gd name="connsiteX26" fmla="*/ 1326911 w 2289437"/>
              <a:gd name="connsiteY26" fmla="*/ 1780674 h 2035056"/>
              <a:gd name="connsiteX27" fmla="*/ 1361287 w 2289437"/>
              <a:gd name="connsiteY27" fmla="*/ 1787549 h 2035056"/>
              <a:gd name="connsiteX28" fmla="*/ 1381912 w 2289437"/>
              <a:gd name="connsiteY28" fmla="*/ 1801300 h 2035056"/>
              <a:gd name="connsiteX29" fmla="*/ 1457539 w 2289437"/>
              <a:gd name="connsiteY29" fmla="*/ 1821925 h 2035056"/>
              <a:gd name="connsiteX30" fmla="*/ 1629419 w 2289437"/>
              <a:gd name="connsiteY30" fmla="*/ 1815050 h 2035056"/>
              <a:gd name="connsiteX31" fmla="*/ 1656920 w 2289437"/>
              <a:gd name="connsiteY31" fmla="*/ 1766924 h 2035056"/>
              <a:gd name="connsiteX32" fmla="*/ 1677545 w 2289437"/>
              <a:gd name="connsiteY32" fmla="*/ 1760048 h 2035056"/>
              <a:gd name="connsiteX33" fmla="*/ 1718797 w 2289437"/>
              <a:gd name="connsiteY33" fmla="*/ 1705047 h 2035056"/>
              <a:gd name="connsiteX34" fmla="*/ 1725672 w 2289437"/>
              <a:gd name="connsiteY34" fmla="*/ 1684421 h 2035056"/>
              <a:gd name="connsiteX35" fmla="*/ 1739422 w 2289437"/>
              <a:gd name="connsiteY35" fmla="*/ 1663796 h 2035056"/>
              <a:gd name="connsiteX36" fmla="*/ 1753172 w 2289437"/>
              <a:gd name="connsiteY36" fmla="*/ 1615669 h 2035056"/>
              <a:gd name="connsiteX37" fmla="*/ 1766923 w 2289437"/>
              <a:gd name="connsiteY37" fmla="*/ 1595044 h 2035056"/>
              <a:gd name="connsiteX38" fmla="*/ 1780673 w 2289437"/>
              <a:gd name="connsiteY38" fmla="*/ 1553793 h 2035056"/>
              <a:gd name="connsiteX39" fmla="*/ 1794424 w 2289437"/>
              <a:gd name="connsiteY39" fmla="*/ 1498791 h 2035056"/>
              <a:gd name="connsiteX40" fmla="*/ 1801299 w 2289437"/>
              <a:gd name="connsiteY40" fmla="*/ 1402539 h 2035056"/>
              <a:gd name="connsiteX41" fmla="*/ 1808174 w 2289437"/>
              <a:gd name="connsiteY41" fmla="*/ 1381913 h 2035056"/>
              <a:gd name="connsiteX42" fmla="*/ 1821924 w 2289437"/>
              <a:gd name="connsiteY42" fmla="*/ 1326912 h 2035056"/>
              <a:gd name="connsiteX43" fmla="*/ 1835675 w 2289437"/>
              <a:gd name="connsiteY43" fmla="*/ 1313161 h 2035056"/>
              <a:gd name="connsiteX44" fmla="*/ 1856300 w 2289437"/>
              <a:gd name="connsiteY44" fmla="*/ 1271910 h 2035056"/>
              <a:gd name="connsiteX45" fmla="*/ 1863176 w 2289437"/>
              <a:gd name="connsiteY45" fmla="*/ 1251285 h 2035056"/>
              <a:gd name="connsiteX46" fmla="*/ 1883801 w 2289437"/>
              <a:gd name="connsiteY46" fmla="*/ 1237534 h 2035056"/>
              <a:gd name="connsiteX47" fmla="*/ 1925052 w 2289437"/>
              <a:gd name="connsiteY47" fmla="*/ 1196283 h 2035056"/>
              <a:gd name="connsiteX48" fmla="*/ 1938803 w 2289437"/>
              <a:gd name="connsiteY48" fmla="*/ 1175657 h 2035056"/>
              <a:gd name="connsiteX49" fmla="*/ 1973179 w 2289437"/>
              <a:gd name="connsiteY49" fmla="*/ 1141282 h 2035056"/>
              <a:gd name="connsiteX50" fmla="*/ 1986929 w 2289437"/>
              <a:gd name="connsiteY50" fmla="*/ 1127531 h 2035056"/>
              <a:gd name="connsiteX51" fmla="*/ 2007554 w 2289437"/>
              <a:gd name="connsiteY51" fmla="*/ 1106906 h 2035056"/>
              <a:gd name="connsiteX52" fmla="*/ 2035055 w 2289437"/>
              <a:gd name="connsiteY52" fmla="*/ 1100030 h 2035056"/>
              <a:gd name="connsiteX53" fmla="*/ 2048806 w 2289437"/>
              <a:gd name="connsiteY53" fmla="*/ 1086280 h 2035056"/>
              <a:gd name="connsiteX54" fmla="*/ 2062556 w 2289437"/>
              <a:gd name="connsiteY54" fmla="*/ 1058779 h 2035056"/>
              <a:gd name="connsiteX55" fmla="*/ 2103807 w 2289437"/>
              <a:gd name="connsiteY55" fmla="*/ 1031279 h 2035056"/>
              <a:gd name="connsiteX56" fmla="*/ 2145058 w 2289437"/>
              <a:gd name="connsiteY56" fmla="*/ 996903 h 2035056"/>
              <a:gd name="connsiteX57" fmla="*/ 2158809 w 2289437"/>
              <a:gd name="connsiteY57" fmla="*/ 983152 h 2035056"/>
              <a:gd name="connsiteX58" fmla="*/ 2179434 w 2289437"/>
              <a:gd name="connsiteY58" fmla="*/ 969402 h 2035056"/>
              <a:gd name="connsiteX59" fmla="*/ 2193185 w 2289437"/>
              <a:gd name="connsiteY59" fmla="*/ 948776 h 2035056"/>
              <a:gd name="connsiteX60" fmla="*/ 2227560 w 2289437"/>
              <a:gd name="connsiteY60" fmla="*/ 914400 h 2035056"/>
              <a:gd name="connsiteX61" fmla="*/ 2241311 w 2289437"/>
              <a:gd name="connsiteY61" fmla="*/ 893775 h 2035056"/>
              <a:gd name="connsiteX62" fmla="*/ 2268812 w 2289437"/>
              <a:gd name="connsiteY62" fmla="*/ 859399 h 2035056"/>
              <a:gd name="connsiteX63" fmla="*/ 2275687 w 2289437"/>
              <a:gd name="connsiteY63" fmla="*/ 831898 h 2035056"/>
              <a:gd name="connsiteX64" fmla="*/ 2289437 w 2289437"/>
              <a:gd name="connsiteY64" fmla="*/ 763146 h 2035056"/>
              <a:gd name="connsiteX65" fmla="*/ 2282562 w 2289437"/>
              <a:gd name="connsiteY65" fmla="*/ 605017 h 2035056"/>
              <a:gd name="connsiteX66" fmla="*/ 2268812 w 2289437"/>
              <a:gd name="connsiteY66" fmla="*/ 577516 h 2035056"/>
              <a:gd name="connsiteX67" fmla="*/ 2248186 w 2289437"/>
              <a:gd name="connsiteY67" fmla="*/ 522515 h 2035056"/>
              <a:gd name="connsiteX68" fmla="*/ 2227560 w 2289437"/>
              <a:gd name="connsiteY68" fmla="*/ 508764 h 2035056"/>
              <a:gd name="connsiteX69" fmla="*/ 2213810 w 2289437"/>
              <a:gd name="connsiteY69" fmla="*/ 467513 h 2035056"/>
              <a:gd name="connsiteX70" fmla="*/ 2172559 w 2289437"/>
              <a:gd name="connsiteY70" fmla="*/ 440012 h 2035056"/>
              <a:gd name="connsiteX71" fmla="*/ 2158809 w 2289437"/>
              <a:gd name="connsiteY71" fmla="*/ 419387 h 2035056"/>
              <a:gd name="connsiteX72" fmla="*/ 2138183 w 2289437"/>
              <a:gd name="connsiteY72" fmla="*/ 412512 h 2035056"/>
              <a:gd name="connsiteX73" fmla="*/ 2124433 w 2289437"/>
              <a:gd name="connsiteY73" fmla="*/ 398761 h 2035056"/>
              <a:gd name="connsiteX74" fmla="*/ 2117557 w 2289437"/>
              <a:gd name="connsiteY74" fmla="*/ 371260 h 2035056"/>
              <a:gd name="connsiteX75" fmla="*/ 2076306 w 2289437"/>
              <a:gd name="connsiteY75" fmla="*/ 336885 h 2035056"/>
              <a:gd name="connsiteX76" fmla="*/ 2069431 w 2289437"/>
              <a:gd name="connsiteY76" fmla="*/ 316259 h 2035056"/>
              <a:gd name="connsiteX77" fmla="*/ 2062556 w 2289437"/>
              <a:gd name="connsiteY77" fmla="*/ 288758 h 2035056"/>
              <a:gd name="connsiteX78" fmla="*/ 2048806 w 2289437"/>
              <a:gd name="connsiteY78" fmla="*/ 261257 h 2035056"/>
              <a:gd name="connsiteX79" fmla="*/ 2028180 w 2289437"/>
              <a:gd name="connsiteY79" fmla="*/ 220006 h 2035056"/>
              <a:gd name="connsiteX80" fmla="*/ 2021305 w 2289437"/>
              <a:gd name="connsiteY80" fmla="*/ 192506 h 2035056"/>
              <a:gd name="connsiteX81" fmla="*/ 2014430 w 2289437"/>
              <a:gd name="connsiteY81" fmla="*/ 0 h 203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89437" h="2035056">
                <a:moveTo>
                  <a:pt x="0" y="1945679"/>
                </a:moveTo>
                <a:cubicBezTo>
                  <a:pt x="38959" y="1947971"/>
                  <a:pt x="78012" y="1949021"/>
                  <a:pt x="116878" y="1952554"/>
                </a:cubicBezTo>
                <a:cubicBezTo>
                  <a:pt x="128516" y="1953612"/>
                  <a:pt x="139704" y="1957652"/>
                  <a:pt x="151254" y="1959429"/>
                </a:cubicBezTo>
                <a:cubicBezTo>
                  <a:pt x="169515" y="1962238"/>
                  <a:pt x="187921" y="1964012"/>
                  <a:pt x="206255" y="1966304"/>
                </a:cubicBezTo>
                <a:cubicBezTo>
                  <a:pt x="222604" y="1971753"/>
                  <a:pt x="237115" y="1977176"/>
                  <a:pt x="254382" y="1980054"/>
                </a:cubicBezTo>
                <a:cubicBezTo>
                  <a:pt x="272607" y="1983092"/>
                  <a:pt x="291049" y="1984638"/>
                  <a:pt x="309383" y="1986930"/>
                </a:cubicBezTo>
                <a:cubicBezTo>
                  <a:pt x="345279" y="2010859"/>
                  <a:pt x="314062" y="1993830"/>
                  <a:pt x="364385" y="2007555"/>
                </a:cubicBezTo>
                <a:cubicBezTo>
                  <a:pt x="378368" y="2011369"/>
                  <a:pt x="391575" y="2017791"/>
                  <a:pt x="405636" y="2021306"/>
                </a:cubicBezTo>
                <a:cubicBezTo>
                  <a:pt x="440167" y="2029939"/>
                  <a:pt x="424172" y="2025193"/>
                  <a:pt x="453762" y="2035056"/>
                </a:cubicBezTo>
                <a:cubicBezTo>
                  <a:pt x="543139" y="2032764"/>
                  <a:pt x="632588" y="2032434"/>
                  <a:pt x="721894" y="2028181"/>
                </a:cubicBezTo>
                <a:cubicBezTo>
                  <a:pt x="729133" y="2027836"/>
                  <a:pt x="736306" y="2025035"/>
                  <a:pt x="742520" y="2021306"/>
                </a:cubicBezTo>
                <a:cubicBezTo>
                  <a:pt x="748078" y="2017971"/>
                  <a:pt x="751687" y="2012139"/>
                  <a:pt x="756270" y="2007555"/>
                </a:cubicBezTo>
                <a:cubicBezTo>
                  <a:pt x="768050" y="1972216"/>
                  <a:pt x="754502" y="1998789"/>
                  <a:pt x="783771" y="1973179"/>
                </a:cubicBezTo>
                <a:cubicBezTo>
                  <a:pt x="807663" y="1952273"/>
                  <a:pt x="812988" y="1937945"/>
                  <a:pt x="838772" y="1925053"/>
                </a:cubicBezTo>
                <a:cubicBezTo>
                  <a:pt x="845254" y="1921812"/>
                  <a:pt x="852523" y="1920470"/>
                  <a:pt x="859398" y="1918178"/>
                </a:cubicBezTo>
                <a:cubicBezTo>
                  <a:pt x="861690" y="1911303"/>
                  <a:pt x="862544" y="1903766"/>
                  <a:pt x="866273" y="1897552"/>
                </a:cubicBezTo>
                <a:cubicBezTo>
                  <a:pt x="875710" y="1881824"/>
                  <a:pt x="884427" y="1882334"/>
                  <a:pt x="900649" y="1876927"/>
                </a:cubicBezTo>
                <a:cubicBezTo>
                  <a:pt x="905233" y="1872343"/>
                  <a:pt x="910351" y="1868238"/>
                  <a:pt x="914400" y="1863176"/>
                </a:cubicBezTo>
                <a:cubicBezTo>
                  <a:pt x="919562" y="1856724"/>
                  <a:pt x="921698" y="1847713"/>
                  <a:pt x="928150" y="1842551"/>
                </a:cubicBezTo>
                <a:cubicBezTo>
                  <a:pt x="933809" y="1838024"/>
                  <a:pt x="941901" y="1837968"/>
                  <a:pt x="948776" y="1835676"/>
                </a:cubicBezTo>
                <a:lnTo>
                  <a:pt x="990027" y="1808175"/>
                </a:lnTo>
                <a:cubicBezTo>
                  <a:pt x="996902" y="1803591"/>
                  <a:pt x="1004809" y="1800267"/>
                  <a:pt x="1010652" y="1794424"/>
                </a:cubicBezTo>
                <a:cubicBezTo>
                  <a:pt x="1015236" y="1789841"/>
                  <a:pt x="1018087" y="1782132"/>
                  <a:pt x="1024403" y="1780674"/>
                </a:cubicBezTo>
                <a:cubicBezTo>
                  <a:pt x="1049068" y="1774982"/>
                  <a:pt x="1074821" y="1776091"/>
                  <a:pt x="1100030" y="1773799"/>
                </a:cubicBezTo>
                <a:cubicBezTo>
                  <a:pt x="1109197" y="1769215"/>
                  <a:pt x="1117291" y="1760493"/>
                  <a:pt x="1127530" y="1760048"/>
                </a:cubicBezTo>
                <a:cubicBezTo>
                  <a:pt x="1198612" y="1756958"/>
                  <a:pt x="1243138" y="1764778"/>
                  <a:pt x="1306285" y="1773799"/>
                </a:cubicBezTo>
                <a:cubicBezTo>
                  <a:pt x="1313160" y="1776091"/>
                  <a:pt x="1319880" y="1778916"/>
                  <a:pt x="1326911" y="1780674"/>
                </a:cubicBezTo>
                <a:cubicBezTo>
                  <a:pt x="1338248" y="1783508"/>
                  <a:pt x="1350345" y="1783446"/>
                  <a:pt x="1361287" y="1787549"/>
                </a:cubicBezTo>
                <a:cubicBezTo>
                  <a:pt x="1369024" y="1790450"/>
                  <a:pt x="1374361" y="1797944"/>
                  <a:pt x="1381912" y="1801300"/>
                </a:cubicBezTo>
                <a:cubicBezTo>
                  <a:pt x="1410457" y="1813987"/>
                  <a:pt x="1428132" y="1816044"/>
                  <a:pt x="1457539" y="1821925"/>
                </a:cubicBezTo>
                <a:cubicBezTo>
                  <a:pt x="1514832" y="1819633"/>
                  <a:pt x="1572973" y="1825130"/>
                  <a:pt x="1629419" y="1815050"/>
                </a:cubicBezTo>
                <a:cubicBezTo>
                  <a:pt x="1659702" y="1809642"/>
                  <a:pt x="1643064" y="1780781"/>
                  <a:pt x="1656920" y="1766924"/>
                </a:cubicBezTo>
                <a:cubicBezTo>
                  <a:pt x="1662044" y="1761800"/>
                  <a:pt x="1670670" y="1762340"/>
                  <a:pt x="1677545" y="1760048"/>
                </a:cubicBezTo>
                <a:cubicBezTo>
                  <a:pt x="1708642" y="1713404"/>
                  <a:pt x="1693360" y="1730482"/>
                  <a:pt x="1718797" y="1705047"/>
                </a:cubicBezTo>
                <a:cubicBezTo>
                  <a:pt x="1721089" y="1698172"/>
                  <a:pt x="1722431" y="1690903"/>
                  <a:pt x="1725672" y="1684421"/>
                </a:cubicBezTo>
                <a:cubicBezTo>
                  <a:pt x="1729367" y="1677031"/>
                  <a:pt x="1736167" y="1671391"/>
                  <a:pt x="1739422" y="1663796"/>
                </a:cubicBezTo>
                <a:cubicBezTo>
                  <a:pt x="1752633" y="1632970"/>
                  <a:pt x="1739798" y="1642417"/>
                  <a:pt x="1753172" y="1615669"/>
                </a:cubicBezTo>
                <a:cubicBezTo>
                  <a:pt x="1756867" y="1608278"/>
                  <a:pt x="1762339" y="1601919"/>
                  <a:pt x="1766923" y="1595044"/>
                </a:cubicBezTo>
                <a:cubicBezTo>
                  <a:pt x="1771506" y="1581294"/>
                  <a:pt x="1776691" y="1567729"/>
                  <a:pt x="1780673" y="1553793"/>
                </a:cubicBezTo>
                <a:cubicBezTo>
                  <a:pt x="1785865" y="1535622"/>
                  <a:pt x="1794424" y="1498791"/>
                  <a:pt x="1794424" y="1498791"/>
                </a:cubicBezTo>
                <a:cubicBezTo>
                  <a:pt x="1796716" y="1466707"/>
                  <a:pt x="1797541" y="1434484"/>
                  <a:pt x="1801299" y="1402539"/>
                </a:cubicBezTo>
                <a:cubicBezTo>
                  <a:pt x="1802146" y="1395341"/>
                  <a:pt x="1806416" y="1388944"/>
                  <a:pt x="1808174" y="1381913"/>
                </a:cubicBezTo>
                <a:cubicBezTo>
                  <a:pt x="1810286" y="1373464"/>
                  <a:pt x="1815189" y="1338137"/>
                  <a:pt x="1821924" y="1326912"/>
                </a:cubicBezTo>
                <a:cubicBezTo>
                  <a:pt x="1825259" y="1321354"/>
                  <a:pt x="1831091" y="1317745"/>
                  <a:pt x="1835675" y="1313161"/>
                </a:cubicBezTo>
                <a:cubicBezTo>
                  <a:pt x="1852953" y="1261327"/>
                  <a:pt x="1829648" y="1325213"/>
                  <a:pt x="1856300" y="1271910"/>
                </a:cubicBezTo>
                <a:cubicBezTo>
                  <a:pt x="1859541" y="1265428"/>
                  <a:pt x="1858649" y="1256944"/>
                  <a:pt x="1863176" y="1251285"/>
                </a:cubicBezTo>
                <a:cubicBezTo>
                  <a:pt x="1868338" y="1244833"/>
                  <a:pt x="1877958" y="1243377"/>
                  <a:pt x="1883801" y="1237534"/>
                </a:cubicBezTo>
                <a:cubicBezTo>
                  <a:pt x="1934963" y="1186370"/>
                  <a:pt x="1876448" y="1228685"/>
                  <a:pt x="1925052" y="1196283"/>
                </a:cubicBezTo>
                <a:cubicBezTo>
                  <a:pt x="1929636" y="1189408"/>
                  <a:pt x="1933362" y="1181876"/>
                  <a:pt x="1938803" y="1175657"/>
                </a:cubicBezTo>
                <a:cubicBezTo>
                  <a:pt x="1949474" y="1163462"/>
                  <a:pt x="1961720" y="1152741"/>
                  <a:pt x="1973179" y="1141282"/>
                </a:cubicBezTo>
                <a:lnTo>
                  <a:pt x="1986929" y="1127531"/>
                </a:lnTo>
                <a:cubicBezTo>
                  <a:pt x="1993804" y="1120656"/>
                  <a:pt x="1998122" y="1109264"/>
                  <a:pt x="2007554" y="1106906"/>
                </a:cubicBezTo>
                <a:lnTo>
                  <a:pt x="2035055" y="1100030"/>
                </a:lnTo>
                <a:cubicBezTo>
                  <a:pt x="2039639" y="1095447"/>
                  <a:pt x="2045210" y="1091673"/>
                  <a:pt x="2048806" y="1086280"/>
                </a:cubicBezTo>
                <a:cubicBezTo>
                  <a:pt x="2054491" y="1077752"/>
                  <a:pt x="2055309" y="1066026"/>
                  <a:pt x="2062556" y="1058779"/>
                </a:cubicBezTo>
                <a:cubicBezTo>
                  <a:pt x="2074241" y="1047094"/>
                  <a:pt x="2103807" y="1031279"/>
                  <a:pt x="2103807" y="1031279"/>
                </a:cubicBezTo>
                <a:cubicBezTo>
                  <a:pt x="2128868" y="993686"/>
                  <a:pt x="2103188" y="1024816"/>
                  <a:pt x="2145058" y="996903"/>
                </a:cubicBezTo>
                <a:cubicBezTo>
                  <a:pt x="2150452" y="993307"/>
                  <a:pt x="2153747" y="987201"/>
                  <a:pt x="2158809" y="983152"/>
                </a:cubicBezTo>
                <a:cubicBezTo>
                  <a:pt x="2165261" y="977990"/>
                  <a:pt x="2172559" y="973985"/>
                  <a:pt x="2179434" y="969402"/>
                </a:cubicBezTo>
                <a:cubicBezTo>
                  <a:pt x="2184018" y="962527"/>
                  <a:pt x="2187744" y="954995"/>
                  <a:pt x="2193185" y="948776"/>
                </a:cubicBezTo>
                <a:cubicBezTo>
                  <a:pt x="2203856" y="936581"/>
                  <a:pt x="2218571" y="927883"/>
                  <a:pt x="2227560" y="914400"/>
                </a:cubicBezTo>
                <a:cubicBezTo>
                  <a:pt x="2232144" y="907525"/>
                  <a:pt x="2236149" y="900227"/>
                  <a:pt x="2241311" y="893775"/>
                </a:cubicBezTo>
                <a:cubicBezTo>
                  <a:pt x="2280498" y="844792"/>
                  <a:pt x="2226488" y="922880"/>
                  <a:pt x="2268812" y="859399"/>
                </a:cubicBezTo>
                <a:cubicBezTo>
                  <a:pt x="2271104" y="850232"/>
                  <a:pt x="2273997" y="841195"/>
                  <a:pt x="2275687" y="831898"/>
                </a:cubicBezTo>
                <a:cubicBezTo>
                  <a:pt x="2288327" y="762377"/>
                  <a:pt x="2275318" y="805505"/>
                  <a:pt x="2289437" y="763146"/>
                </a:cubicBezTo>
                <a:cubicBezTo>
                  <a:pt x="2287145" y="710436"/>
                  <a:pt x="2288388" y="657454"/>
                  <a:pt x="2282562" y="605017"/>
                </a:cubicBezTo>
                <a:cubicBezTo>
                  <a:pt x="2281430" y="594831"/>
                  <a:pt x="2272411" y="587112"/>
                  <a:pt x="2268812" y="577516"/>
                </a:cubicBezTo>
                <a:cubicBezTo>
                  <a:pt x="2259982" y="553970"/>
                  <a:pt x="2265585" y="543394"/>
                  <a:pt x="2248186" y="522515"/>
                </a:cubicBezTo>
                <a:cubicBezTo>
                  <a:pt x="2242896" y="516167"/>
                  <a:pt x="2234435" y="513348"/>
                  <a:pt x="2227560" y="508764"/>
                </a:cubicBezTo>
                <a:cubicBezTo>
                  <a:pt x="2222977" y="495014"/>
                  <a:pt x="2225870" y="475553"/>
                  <a:pt x="2213810" y="467513"/>
                </a:cubicBezTo>
                <a:lnTo>
                  <a:pt x="2172559" y="440012"/>
                </a:lnTo>
                <a:cubicBezTo>
                  <a:pt x="2167976" y="433137"/>
                  <a:pt x="2165261" y="424549"/>
                  <a:pt x="2158809" y="419387"/>
                </a:cubicBezTo>
                <a:cubicBezTo>
                  <a:pt x="2153150" y="414860"/>
                  <a:pt x="2144397" y="416241"/>
                  <a:pt x="2138183" y="412512"/>
                </a:cubicBezTo>
                <a:cubicBezTo>
                  <a:pt x="2132625" y="409177"/>
                  <a:pt x="2129016" y="403345"/>
                  <a:pt x="2124433" y="398761"/>
                </a:cubicBezTo>
                <a:cubicBezTo>
                  <a:pt x="2122141" y="389594"/>
                  <a:pt x="2122245" y="379464"/>
                  <a:pt x="2117557" y="371260"/>
                </a:cubicBezTo>
                <a:cubicBezTo>
                  <a:pt x="2109412" y="357007"/>
                  <a:pt x="2089450" y="345647"/>
                  <a:pt x="2076306" y="336885"/>
                </a:cubicBezTo>
                <a:cubicBezTo>
                  <a:pt x="2074014" y="330010"/>
                  <a:pt x="2071422" y="323227"/>
                  <a:pt x="2069431" y="316259"/>
                </a:cubicBezTo>
                <a:cubicBezTo>
                  <a:pt x="2066835" y="307173"/>
                  <a:pt x="2065874" y="297606"/>
                  <a:pt x="2062556" y="288758"/>
                </a:cubicBezTo>
                <a:cubicBezTo>
                  <a:pt x="2058957" y="279162"/>
                  <a:pt x="2052405" y="270853"/>
                  <a:pt x="2048806" y="261257"/>
                </a:cubicBezTo>
                <a:cubicBezTo>
                  <a:pt x="2033601" y="220711"/>
                  <a:pt x="2053246" y="245074"/>
                  <a:pt x="2028180" y="220006"/>
                </a:cubicBezTo>
                <a:cubicBezTo>
                  <a:pt x="2025888" y="210839"/>
                  <a:pt x="2022858" y="201826"/>
                  <a:pt x="2021305" y="192506"/>
                </a:cubicBezTo>
                <a:cubicBezTo>
                  <a:pt x="2008745" y="117145"/>
                  <a:pt x="2014430" y="93662"/>
                  <a:pt x="2014430" y="0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14282" y="1071552"/>
            <a:ext cx="717936" cy="296473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200" b="1" dirty="0" err="1">
                <a:solidFill>
                  <a:srgbClr val="000000"/>
                </a:solidFill>
              </a:rPr>
              <a:t>Protagora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214414" y="214296"/>
            <a:ext cx="595688" cy="278606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200" b="1" dirty="0">
                <a:solidFill>
                  <a:srgbClr val="000000"/>
                </a:solidFill>
              </a:rPr>
              <a:t>Gorgia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7000892" y="142858"/>
            <a:ext cx="941388" cy="278606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200" b="1" dirty="0" err="1">
                <a:solidFill>
                  <a:srgbClr val="000000"/>
                </a:solidFill>
              </a:rPr>
              <a:t>Trasimaco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7929586" y="1000114"/>
            <a:ext cx="858838" cy="278606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200" b="1" dirty="0">
                <a:solidFill>
                  <a:srgbClr val="000000"/>
                </a:solidFill>
              </a:rPr>
              <a:t>Antifonte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714348" y="28573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I SOFISTI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2428860" y="1428742"/>
            <a:ext cx="3929281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rgbClr val="000000"/>
                </a:solidFill>
              </a:rPr>
              <a:t>La parola “sofista” significa </a:t>
            </a:r>
            <a:r>
              <a:rPr lang="it-IT" b="1" dirty="0" smtClean="0">
                <a:solidFill>
                  <a:srgbClr val="000000"/>
                </a:solidFill>
              </a:rPr>
              <a:t>sapiente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1928794" y="2285998"/>
            <a:ext cx="5286412" cy="64633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chemeClr val="tx1"/>
                </a:solidFill>
              </a:rPr>
              <a:t>Provengono da tutto il mondo greco (</a:t>
            </a:r>
            <a:r>
              <a:rPr lang="it-IT" b="1" dirty="0" smtClean="0">
                <a:solidFill>
                  <a:schemeClr val="tx1"/>
                </a:solidFill>
              </a:rPr>
              <a:t>panellenici</a:t>
            </a:r>
            <a:r>
              <a:rPr lang="it-IT" dirty="0" smtClean="0">
                <a:solidFill>
                  <a:schemeClr val="tx1"/>
                </a:solidFill>
              </a:rPr>
              <a:t>); non sono un gruppo compatto, una “scuola”</a:t>
            </a:r>
          </a:p>
        </p:txBody>
      </p:sp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768" y="357172"/>
            <a:ext cx="631332" cy="7183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642924"/>
            <a:ext cx="573419" cy="6203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6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500048"/>
            <a:ext cx="588962" cy="79057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85734"/>
            <a:ext cx="576262" cy="5393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8" name="CasellaDiTesto 37"/>
          <p:cNvSpPr txBox="1"/>
          <p:nvPr/>
        </p:nvSpPr>
        <p:spPr>
          <a:xfrm>
            <a:off x="142844" y="1500180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tx1"/>
                </a:solidFill>
              </a:rPr>
              <a:t>prima generazione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7358082" y="142874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smtClean="0">
                <a:solidFill>
                  <a:schemeClr val="tx1"/>
                </a:solidFill>
              </a:rPr>
              <a:t>seconda generazione</a:t>
            </a:r>
          </a:p>
          <a:p>
            <a:pPr algn="r"/>
            <a:r>
              <a:rPr lang="it-IT" sz="1200" dirty="0" smtClean="0">
                <a:solidFill>
                  <a:schemeClr val="tx1"/>
                </a:solidFill>
              </a:rPr>
              <a:t>(eristica)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642910" y="3286130"/>
            <a:ext cx="2928958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chemeClr val="tx1"/>
                </a:solidFill>
              </a:rPr>
              <a:t>PRO – vengono in contatto con diverse culture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4357686" y="3286130"/>
            <a:ext cx="4000528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chemeClr val="tx1"/>
                </a:solidFill>
              </a:rPr>
              <a:t>CONTRO – Sono “meteci”, stranieri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/>
          <p:cNvSpPr txBox="1"/>
          <p:nvPr/>
        </p:nvSpPr>
        <p:spPr>
          <a:xfrm>
            <a:off x="714348" y="28573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I SOFISTI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4643438" y="2214560"/>
            <a:ext cx="4000528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chemeClr val="tx1"/>
                </a:solidFill>
              </a:rPr>
              <a:t>CONTRO – </a:t>
            </a:r>
            <a:r>
              <a:rPr lang="it-IT" b="1" dirty="0" smtClean="0">
                <a:solidFill>
                  <a:schemeClr val="tx1"/>
                </a:solidFill>
              </a:rPr>
              <a:t>Vendono</a:t>
            </a:r>
            <a:r>
              <a:rPr lang="it-IT" dirty="0" smtClean="0">
                <a:solidFill>
                  <a:schemeClr val="tx1"/>
                </a:solidFill>
              </a:rPr>
              <a:t> il sapere! E </a:t>
            </a:r>
            <a:r>
              <a:rPr lang="it-IT" dirty="0" err="1" smtClean="0">
                <a:solidFill>
                  <a:schemeClr val="tx1"/>
                </a:solidFill>
              </a:rPr>
              <a:t>poi…</a:t>
            </a:r>
            <a:r>
              <a:rPr lang="it-IT" dirty="0" smtClean="0">
                <a:solidFill>
                  <a:schemeClr val="tx1"/>
                </a:solidFill>
              </a:rPr>
              <a:t> a </a:t>
            </a:r>
            <a:r>
              <a:rPr lang="it-IT" b="1" dirty="0" smtClean="0">
                <a:solidFill>
                  <a:schemeClr val="tx1"/>
                </a:solidFill>
              </a:rPr>
              <a:t>chiunque</a:t>
            </a:r>
            <a:r>
              <a:rPr lang="it-IT" dirty="0" smtClean="0">
                <a:solidFill>
                  <a:schemeClr val="tx1"/>
                </a:solidFill>
              </a:rPr>
              <a:t> sia disposto a pagare!</a:t>
            </a:r>
          </a:p>
        </p:txBody>
      </p:sp>
      <p:sp>
        <p:nvSpPr>
          <p:cNvPr id="44" name="Rettangolo 43"/>
          <p:cNvSpPr/>
          <p:nvPr/>
        </p:nvSpPr>
        <p:spPr>
          <a:xfrm>
            <a:off x="1643042" y="1142990"/>
            <a:ext cx="6143668" cy="61555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rgbClr val="000000"/>
                </a:solidFill>
              </a:rPr>
              <a:t>Sono intellettuali che </a:t>
            </a:r>
            <a:r>
              <a:rPr lang="it-IT" b="1" dirty="0" smtClean="0">
                <a:solidFill>
                  <a:srgbClr val="000000"/>
                </a:solidFill>
              </a:rPr>
              <a:t>INSEGNANO</a:t>
            </a:r>
            <a:r>
              <a:rPr lang="it-IT" dirty="0" smtClean="0">
                <a:solidFill>
                  <a:srgbClr val="000000"/>
                </a:solidFill>
              </a:rPr>
              <a:t> DIETRO </a:t>
            </a:r>
            <a:r>
              <a:rPr lang="it-IT" b="1" dirty="0" smtClean="0">
                <a:solidFill>
                  <a:srgbClr val="000000"/>
                </a:solidFill>
              </a:rPr>
              <a:t>COMPENSO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dirty="0" smtClean="0">
                <a:solidFill>
                  <a:srgbClr val="000000"/>
                </a:solidFill>
              </a:rPr>
              <a:t>(sono i primi insegnanti di professione)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285720" y="2214560"/>
            <a:ext cx="4214842" cy="147732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chemeClr val="tx1"/>
                </a:solidFill>
              </a:rPr>
              <a:t>PRO – </a:t>
            </a:r>
            <a:r>
              <a:rPr lang="it-IT" b="1" dirty="0" smtClean="0">
                <a:solidFill>
                  <a:schemeClr val="tx1"/>
                </a:solidFill>
              </a:rPr>
              <a:t>allargano la conoscenza </a:t>
            </a:r>
            <a:r>
              <a:rPr lang="it-IT" dirty="0" smtClean="0">
                <a:solidFill>
                  <a:schemeClr val="tx1"/>
                </a:solidFill>
              </a:rPr>
              <a:t>a classi sociali che prima non l’avevano; idea che </a:t>
            </a:r>
            <a:r>
              <a:rPr lang="it-IT" b="1" dirty="0" smtClean="0">
                <a:solidFill>
                  <a:schemeClr val="tx1"/>
                </a:solidFill>
              </a:rPr>
              <a:t>la virtù </a:t>
            </a:r>
            <a:r>
              <a:rPr lang="it-IT" dirty="0" smtClean="0">
                <a:solidFill>
                  <a:schemeClr val="tx1"/>
                </a:solidFill>
              </a:rPr>
              <a:t>(</a:t>
            </a:r>
            <a:r>
              <a:rPr lang="it-IT" dirty="0" err="1" smtClean="0">
                <a:solidFill>
                  <a:schemeClr val="tx1"/>
                </a:solidFill>
              </a:rPr>
              <a:t>areté</a:t>
            </a:r>
            <a:r>
              <a:rPr lang="it-IT" dirty="0" smtClean="0">
                <a:solidFill>
                  <a:schemeClr val="tx1"/>
                </a:solidFill>
              </a:rPr>
              <a:t>) dipende dal sapere, dalla formazione, </a:t>
            </a:r>
            <a:r>
              <a:rPr lang="it-IT" b="1" dirty="0" smtClean="0">
                <a:solidFill>
                  <a:schemeClr val="tx1"/>
                </a:solidFill>
              </a:rPr>
              <a:t>non dalla nascita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/>
          <p:cNvSpPr txBox="1"/>
          <p:nvPr/>
        </p:nvSpPr>
        <p:spPr>
          <a:xfrm>
            <a:off x="714348" y="28573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I SOFISTI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1428728" y="1142990"/>
            <a:ext cx="6500858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rgbClr val="000000"/>
                </a:solidFill>
              </a:rPr>
              <a:t>Sono </a:t>
            </a:r>
            <a:r>
              <a:rPr lang="it-IT" b="1" dirty="0" smtClean="0">
                <a:solidFill>
                  <a:srgbClr val="000000"/>
                </a:solidFill>
              </a:rPr>
              <a:t>tuttologi</a:t>
            </a:r>
            <a:r>
              <a:rPr lang="it-IT" dirty="0" smtClean="0">
                <a:solidFill>
                  <a:srgbClr val="000000"/>
                </a:solidFill>
              </a:rPr>
              <a:t> (quando si parla, bisogna dimostrare di sapere un po’ tutto)… ma insegnano soprattutto la </a:t>
            </a:r>
            <a:r>
              <a:rPr lang="it-IT" b="1" dirty="0" smtClean="0">
                <a:solidFill>
                  <a:srgbClr val="FF0000"/>
                </a:solidFill>
              </a:rPr>
              <a:t>RETORICA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642910" y="2500312"/>
            <a:ext cx="2928958" cy="147732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chemeClr val="tx1"/>
                </a:solidFill>
              </a:rPr>
              <a:t>PRO – 1) Permettono di avere successo nelle discussioni; 2) libero esercizio del dubbio e della propria ragione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4357686" y="2500312"/>
            <a:ext cx="4000528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chemeClr val="tx1"/>
                </a:solidFill>
              </a:rPr>
              <a:t>CONTRO – Sono “immorali”, vendono “l’arte dell’inganno” che fa prevalere il falso sul vero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57620" y="71436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Il sofista è (1) “un cacciatore prezzolato di giovani ricchi; (2) un venditore di virtù, un mercante di sapere, ossia (3) uno che vende il sapere al minuto, in piccole quantità; è (4) uno che alimenta controversie della specie denominata eristica allo scopo di far soldi dibattendo il giusto e l’ingiusto; è (5) un contraffattore e falsificatore della filosofia che, ignorante com’è, costruisce contraddizioni basate sulle apparenze e sulle opinioni, piuttosto che sulla realtà”. 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7270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14282" y="500048"/>
            <a:ext cx="3371850" cy="42672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929058" y="4286262"/>
            <a:ext cx="4643470" cy="52322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/>
                </a:solidFill>
              </a:rPr>
              <a:t>Sofisma = ragionamento ben architettato e che sembra valido, ma che in realtà non è concludente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57158" y="857238"/>
            <a:ext cx="4643470" cy="4152901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 rot="246807">
            <a:off x="1121346" y="2047097"/>
            <a:ext cx="3383876" cy="194117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 smtClean="0">
                <a:solidFill>
                  <a:srgbClr val="000000"/>
                </a:solidFill>
              </a:rPr>
              <a:t>L’uomo è misura di tutte le cose: </a:t>
            </a:r>
            <a:r>
              <a:rPr lang="it-IT" sz="2000" b="1" dirty="0">
                <a:solidFill>
                  <a:srgbClr val="000000"/>
                </a:solidFill>
              </a:rPr>
              <a:t>delle cose che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>
                <a:solidFill>
                  <a:srgbClr val="000000"/>
                </a:solidFill>
              </a:rPr>
              <a:t>sono in quanto sono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>
                <a:solidFill>
                  <a:srgbClr val="000000"/>
                </a:solidFill>
              </a:rPr>
              <a:t>e delle cose che non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>
                <a:solidFill>
                  <a:srgbClr val="000000"/>
                </a:solidFill>
              </a:rPr>
              <a:t>sono in quanto non </a:t>
            </a:r>
            <a:r>
              <a:rPr lang="it-IT" sz="2000" b="1" dirty="0" smtClean="0">
                <a:solidFill>
                  <a:srgbClr val="000000"/>
                </a:solidFill>
              </a:rPr>
              <a:t>sono.</a:t>
            </a:r>
            <a:endParaRPr lang="it-IT" sz="2000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rgbClr val="000000"/>
                </a:solidFill>
              </a:rPr>
              <a:t>(riportata da Platone)</a:t>
            </a:r>
            <a:endParaRPr lang="it-IT" sz="2000" i="1" dirty="0">
              <a:solidFill>
                <a:srgbClr val="000000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9589" y="167878"/>
            <a:ext cx="5732957" cy="55617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000">
                <a:solidFill>
                  <a:srgbClr val="FFFFFF"/>
                </a:solidFill>
              </a:rPr>
              <a:t>Caratteristiche Culturali Sofistica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857884" y="2500312"/>
            <a:ext cx="3165475" cy="2064284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000000"/>
            </a:solidFill>
            <a:prstDash val="sysDash"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dirty="0" smtClean="0">
                <a:solidFill>
                  <a:srgbClr val="000000"/>
                </a:solidFill>
              </a:rPr>
              <a:t>490 a.C., </a:t>
            </a:r>
            <a:r>
              <a:rPr lang="it-IT" sz="1400" dirty="0" err="1" smtClean="0">
                <a:solidFill>
                  <a:srgbClr val="000000"/>
                </a:solidFill>
              </a:rPr>
              <a:t>Abdera</a:t>
            </a:r>
            <a:r>
              <a:rPr lang="it-IT" sz="1400" dirty="0">
                <a:solidFill>
                  <a:srgbClr val="000000"/>
                </a:solidFill>
              </a:rPr>
              <a:t>, il più famoso dei sofisti, amico di Pericle. </a:t>
            </a:r>
            <a:r>
              <a:rPr lang="it-IT" sz="1400" dirty="0" smtClean="0">
                <a:solidFill>
                  <a:srgbClr val="000000"/>
                </a:solidFill>
              </a:rPr>
              <a:t>Muore annegato nel viaggio che lo bandisce da Atene, accusato </a:t>
            </a:r>
            <a:r>
              <a:rPr lang="it-IT" sz="1400" dirty="0">
                <a:solidFill>
                  <a:srgbClr val="000000"/>
                </a:solidFill>
              </a:rPr>
              <a:t>di </a:t>
            </a:r>
            <a:r>
              <a:rPr lang="it-IT" sz="1400" dirty="0" smtClean="0">
                <a:solidFill>
                  <a:srgbClr val="000000"/>
                </a:solidFill>
              </a:rPr>
              <a:t>empietà (“Degli dei non ho alcuna possibilità di sapere né che sono né che non sono”).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dirty="0" smtClean="0">
                <a:solidFill>
                  <a:srgbClr val="000000"/>
                </a:solidFill>
              </a:rPr>
              <a:t>Opere: “Le antilogie” (di cui abbiamo solo testimonianze).</a:t>
            </a:r>
            <a:endParaRPr lang="it-IT" sz="1400" dirty="0">
              <a:solidFill>
                <a:srgbClr val="000000"/>
              </a:solidFill>
            </a:endParaRPr>
          </a:p>
        </p:txBody>
      </p:sp>
      <p:pic>
        <p:nvPicPr>
          <p:cNvPr id="32770" name="Picture 2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85734"/>
            <a:ext cx="1828800" cy="2095501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714348" y="28573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PROTAGORA</a:t>
            </a:r>
            <a:endParaRPr lang="it-IT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9589" y="167878"/>
            <a:ext cx="5732957" cy="55617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000">
                <a:solidFill>
                  <a:srgbClr val="FFFFFF"/>
                </a:solidFill>
              </a:rPr>
              <a:t>Caratteristiche Culturali Sofistica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929454" y="1428742"/>
            <a:ext cx="1928826" cy="586957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dirty="0" smtClean="0">
                <a:solidFill>
                  <a:srgbClr val="000000"/>
                </a:solidFill>
              </a:rPr>
              <a:t>L’uomo è misura di tutte le cose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42910" y="2428874"/>
            <a:ext cx="5715040" cy="19257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700" dirty="0">
                <a:solidFill>
                  <a:srgbClr val="000000"/>
                </a:solidFill>
              </a:rPr>
              <a:t>L</a:t>
            </a:r>
            <a:r>
              <a:rPr lang="it-IT" sz="1700" dirty="0" smtClean="0">
                <a:solidFill>
                  <a:srgbClr val="000000"/>
                </a:solidFill>
              </a:rPr>
              <a:t>a </a:t>
            </a:r>
            <a:r>
              <a:rPr lang="it-IT" sz="1700" dirty="0">
                <a:solidFill>
                  <a:srgbClr val="000000"/>
                </a:solidFill>
              </a:rPr>
              <a:t>verità non è qualcosa di </a:t>
            </a:r>
            <a:r>
              <a:rPr lang="it-IT" sz="1700" dirty="0" smtClean="0">
                <a:solidFill>
                  <a:srgbClr val="000000"/>
                </a:solidFill>
              </a:rPr>
              <a:t>dato, assoluto </a:t>
            </a:r>
            <a:r>
              <a:rPr lang="it-IT" sz="1700" dirty="0">
                <a:solidFill>
                  <a:srgbClr val="000000"/>
                </a:solidFill>
              </a:rPr>
              <a:t>o </a:t>
            </a:r>
            <a:r>
              <a:rPr lang="it-IT" sz="1700" dirty="0" smtClean="0">
                <a:solidFill>
                  <a:srgbClr val="000000"/>
                </a:solidFill>
              </a:rPr>
              <a:t>oggettivo: consiste </a:t>
            </a:r>
            <a:r>
              <a:rPr lang="it-IT" sz="1700" dirty="0">
                <a:solidFill>
                  <a:srgbClr val="000000"/>
                </a:solidFill>
              </a:rPr>
              <a:t>in una "</a:t>
            </a:r>
            <a:r>
              <a:rPr lang="it-IT" sz="1700" b="1" dirty="0">
                <a:solidFill>
                  <a:srgbClr val="000000"/>
                </a:solidFill>
              </a:rPr>
              <a:t>misura</a:t>
            </a:r>
            <a:r>
              <a:rPr lang="it-IT" sz="1700" dirty="0">
                <a:solidFill>
                  <a:srgbClr val="000000"/>
                </a:solidFill>
              </a:rPr>
              <a:t>", cioè in un </a:t>
            </a:r>
            <a:r>
              <a:rPr lang="it-IT" sz="1700" b="1" dirty="0" smtClean="0">
                <a:solidFill>
                  <a:srgbClr val="000000"/>
                </a:solidFill>
              </a:rPr>
              <a:t>rapporto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7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700" dirty="0" smtClean="0">
                <a:solidFill>
                  <a:srgbClr val="0000FF"/>
                </a:solidFill>
              </a:rPr>
              <a:t>QUINDI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700" dirty="0">
              <a:solidFill>
                <a:srgbClr val="0000FF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700" dirty="0">
                <a:solidFill>
                  <a:srgbClr val="000000"/>
                </a:solidFill>
              </a:rPr>
              <a:t>“Quali le singole cose appaiono a me, tali sono per me e quali appaiono a te, tali sono per te” (Platone)</a:t>
            </a:r>
          </a:p>
        </p:txBody>
      </p:sp>
      <p:pic>
        <p:nvPicPr>
          <p:cNvPr id="32770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4438" y="285735"/>
            <a:ext cx="935188" cy="1071570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714348" y="28573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PROTAGORA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42910" y="1214428"/>
            <a:ext cx="4968875" cy="6177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700" dirty="0" smtClean="0">
                <a:solidFill>
                  <a:srgbClr val="000000"/>
                </a:solidFill>
              </a:rPr>
              <a:t>Filosofi </a:t>
            </a:r>
            <a:r>
              <a:rPr lang="it-IT" sz="1700" dirty="0" err="1" smtClean="0">
                <a:solidFill>
                  <a:srgbClr val="000000"/>
                </a:solidFill>
              </a:rPr>
              <a:t>precedenti…</a:t>
            </a:r>
            <a:r>
              <a:rPr lang="it-IT" sz="1700" dirty="0" smtClean="0">
                <a:solidFill>
                  <a:srgbClr val="000000"/>
                </a:solidFill>
              </a:rPr>
              <a:t> varie teorie su cosa fosse la </a:t>
            </a:r>
            <a:r>
              <a:rPr lang="it-IT" sz="1700" dirty="0" err="1" smtClean="0">
                <a:solidFill>
                  <a:srgbClr val="000000"/>
                </a:solidFill>
              </a:rPr>
              <a:t>verità…</a:t>
            </a:r>
            <a:r>
              <a:rPr lang="it-IT" sz="1700" dirty="0" smtClean="0">
                <a:solidFill>
                  <a:srgbClr val="000000"/>
                </a:solidFill>
              </a:rPr>
              <a:t> e se </a:t>
            </a:r>
            <a:r>
              <a:rPr lang="it-IT" sz="1700" b="1" dirty="0" smtClean="0">
                <a:solidFill>
                  <a:srgbClr val="000000"/>
                </a:solidFill>
              </a:rPr>
              <a:t>NON </a:t>
            </a:r>
            <a:r>
              <a:rPr lang="it-IT" sz="1700" b="1" dirty="0" err="1" smtClean="0">
                <a:solidFill>
                  <a:srgbClr val="000000"/>
                </a:solidFill>
              </a:rPr>
              <a:t>CI</a:t>
            </a:r>
            <a:r>
              <a:rPr lang="it-IT" sz="1700" b="1" dirty="0" smtClean="0">
                <a:solidFill>
                  <a:srgbClr val="000000"/>
                </a:solidFill>
              </a:rPr>
              <a:t> FOSSE UNA </a:t>
            </a:r>
            <a:r>
              <a:rPr lang="it-IT" sz="1700" dirty="0" smtClean="0">
                <a:solidFill>
                  <a:srgbClr val="000000"/>
                </a:solidFill>
              </a:rPr>
              <a:t>verità?</a:t>
            </a:r>
            <a:endParaRPr lang="it-IT" sz="1700" dirty="0">
              <a:solidFill>
                <a:srgbClr val="000000"/>
              </a:solidFill>
            </a:endParaRPr>
          </a:p>
        </p:txBody>
      </p:sp>
      <p:cxnSp>
        <p:nvCxnSpPr>
          <p:cNvPr id="12" name="Connettore 2 11"/>
          <p:cNvCxnSpPr>
            <a:stCxn id="10" idx="2"/>
          </p:cNvCxnSpPr>
          <p:nvPr/>
        </p:nvCxnSpPr>
        <p:spPr bwMode="auto">
          <a:xfrm rot="16200000" flipH="1">
            <a:off x="2836938" y="2122572"/>
            <a:ext cx="596712" cy="158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9589" y="167878"/>
            <a:ext cx="5732957" cy="55617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000">
                <a:solidFill>
                  <a:srgbClr val="FFFFFF"/>
                </a:solidFill>
              </a:rPr>
              <a:t>Caratteristiche Culturali Sofistica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929454" y="1428742"/>
            <a:ext cx="1928826" cy="586957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dirty="0" smtClean="0">
                <a:solidFill>
                  <a:srgbClr val="000000"/>
                </a:solidFill>
              </a:rPr>
              <a:t>L’uomo è misura di tutte le cose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28596" y="2071684"/>
            <a:ext cx="2643206" cy="27260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 smtClean="0">
                <a:solidFill>
                  <a:srgbClr val="000000"/>
                </a:solidFill>
              </a:rPr>
              <a:t>UOMO = </a:t>
            </a:r>
            <a:r>
              <a:rPr lang="it-IT" sz="2000" b="1" dirty="0" smtClean="0">
                <a:solidFill>
                  <a:srgbClr val="FF0000"/>
                </a:solidFill>
              </a:rPr>
              <a:t>SINGOLO UOMO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000" dirty="0" smtClean="0">
              <a:solidFill>
                <a:srgbClr val="000000"/>
              </a:solidFill>
            </a:endParaRPr>
          </a:p>
          <a:p>
            <a:pPr algn="just">
              <a:buClrTx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rgbClr val="000000"/>
                </a:solidFill>
              </a:rPr>
              <a:t>La percezione di ognuno è sempre vera </a:t>
            </a:r>
            <a:r>
              <a:rPr lang="it-IT" sz="1700" i="1" dirty="0" smtClean="0">
                <a:solidFill>
                  <a:srgbClr val="000000"/>
                </a:solidFill>
              </a:rPr>
              <a:t>(se sento freddo e tu caldo, non puoi negare che io senta </a:t>
            </a:r>
            <a:r>
              <a:rPr lang="it-IT" sz="1700" i="1" dirty="0" err="1" smtClean="0">
                <a:solidFill>
                  <a:srgbClr val="000000"/>
                </a:solidFill>
              </a:rPr>
              <a:t>freddo…</a:t>
            </a:r>
            <a:r>
              <a:rPr lang="it-IT" sz="1700" i="1" dirty="0" smtClean="0">
                <a:solidFill>
                  <a:srgbClr val="000000"/>
                </a:solidFill>
              </a:rPr>
              <a:t>)</a:t>
            </a:r>
          </a:p>
          <a:p>
            <a:pPr algn="just">
              <a:buClrTx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700" i="1" dirty="0" smtClean="0">
                <a:solidFill>
                  <a:srgbClr val="000000"/>
                </a:solidFill>
              </a:rPr>
              <a:t>SOGGETTIVISMO</a:t>
            </a:r>
            <a:endParaRPr lang="it-IT" sz="1700" i="1" dirty="0">
              <a:solidFill>
                <a:srgbClr val="000000"/>
              </a:solidFill>
            </a:endParaRPr>
          </a:p>
        </p:txBody>
      </p:sp>
      <p:pic>
        <p:nvPicPr>
          <p:cNvPr id="32770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4438" y="285735"/>
            <a:ext cx="935188" cy="1071570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714348" y="28573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PROTAGORA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357422" y="1071552"/>
            <a:ext cx="2714644" cy="3561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700" dirty="0" smtClean="0">
                <a:solidFill>
                  <a:srgbClr val="000000"/>
                </a:solidFill>
              </a:rPr>
              <a:t>3 possibili interpretazioni</a:t>
            </a:r>
            <a:endParaRPr lang="it-IT" sz="1700" dirty="0">
              <a:solidFill>
                <a:srgbClr val="000000"/>
              </a:solidFill>
            </a:endParaRPr>
          </a:p>
        </p:txBody>
      </p:sp>
      <p:cxnSp>
        <p:nvCxnSpPr>
          <p:cNvPr id="12" name="Connettore 2 11"/>
          <p:cNvCxnSpPr>
            <a:endCxn id="10" idx="3"/>
          </p:cNvCxnSpPr>
          <p:nvPr/>
        </p:nvCxnSpPr>
        <p:spPr bwMode="auto">
          <a:xfrm rot="10800000">
            <a:off x="5072066" y="1249614"/>
            <a:ext cx="1857388" cy="4648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571868" y="2285998"/>
            <a:ext cx="3000396" cy="16333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 smtClean="0">
                <a:solidFill>
                  <a:srgbClr val="000000"/>
                </a:solidFill>
              </a:rPr>
              <a:t>UOMO = </a:t>
            </a:r>
            <a:r>
              <a:rPr lang="it-IT" sz="2000" b="1" dirty="0" smtClean="0">
                <a:solidFill>
                  <a:srgbClr val="FF0000"/>
                </a:solidFill>
              </a:rPr>
              <a:t>COMUNITÀ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000" dirty="0" smtClean="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rgbClr val="000000"/>
                </a:solidFill>
              </a:rPr>
              <a:t>- Ogni cultura possiede valori e tradizioni che ritiene giuste e migliori</a:t>
            </a:r>
            <a:endParaRPr lang="it-IT" sz="1700" i="1" dirty="0">
              <a:solidFill>
                <a:srgbClr val="000000"/>
              </a:solidFill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1571604" y="1500180"/>
            <a:ext cx="428628" cy="42862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rPr>
              <a:t>1</a:t>
            </a:r>
          </a:p>
        </p:txBody>
      </p:sp>
      <p:sp>
        <p:nvSpPr>
          <p:cNvPr id="17" name="Ovale 16"/>
          <p:cNvSpPr/>
          <p:nvPr/>
        </p:nvSpPr>
        <p:spPr bwMode="auto">
          <a:xfrm>
            <a:off x="4643438" y="1785932"/>
            <a:ext cx="428628" cy="42862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it-IT" dirty="0" smtClean="0"/>
              <a:t>2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19" name="Connettore 1 18"/>
          <p:cNvCxnSpPr>
            <a:stCxn id="10" idx="1"/>
            <a:endCxn id="16" idx="0"/>
          </p:cNvCxnSpPr>
          <p:nvPr/>
        </p:nvCxnSpPr>
        <p:spPr bwMode="auto">
          <a:xfrm rot="10800000" flipV="1">
            <a:off x="1785918" y="1249614"/>
            <a:ext cx="571504" cy="25056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1 20"/>
          <p:cNvCxnSpPr>
            <a:stCxn id="10" idx="2"/>
            <a:endCxn id="17" idx="1"/>
          </p:cNvCxnSpPr>
          <p:nvPr/>
        </p:nvCxnSpPr>
        <p:spPr bwMode="auto">
          <a:xfrm rot="16200000" flipH="1">
            <a:off x="3999963" y="1142456"/>
            <a:ext cx="421027" cy="99146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CasellaDiTesto 21"/>
          <p:cNvSpPr txBox="1"/>
          <p:nvPr/>
        </p:nvSpPr>
        <p:spPr>
          <a:xfrm>
            <a:off x="6357950" y="3714758"/>
            <a:ext cx="20002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v. cit. Erodoto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86116" y="57148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“Durante il suo regno, Dario convocò i Greci presenti al suo seguito e chiese loro in cambio di quali ricchezze avrebbero accettato di mangiare i padri morti: i Greci risposero che non l’avrebbero fatto a nessun prezzo. Dario quindi, convocati gli Indiani chiamati </a:t>
            </a:r>
            <a:r>
              <a:rPr lang="it-IT" dirty="0" err="1" smtClean="0">
                <a:solidFill>
                  <a:schemeClr val="tx1"/>
                </a:solidFill>
              </a:rPr>
              <a:t>Callati</a:t>
            </a:r>
            <a:r>
              <a:rPr lang="it-IT" dirty="0" smtClean="0">
                <a:solidFill>
                  <a:schemeClr val="tx1"/>
                </a:solidFill>
              </a:rPr>
              <a:t> (quelli che mangiano i genitori), alla presenza dei Greci che comprendevano quanto veniva detto attraverso un interprete, chiese loro in cambio di quali ricchezze avrebbero accettato di bruciare con il fuoco i padri morti. I </a:t>
            </a:r>
            <a:r>
              <a:rPr lang="it-IT" dirty="0" err="1" smtClean="0">
                <a:solidFill>
                  <a:schemeClr val="tx1"/>
                </a:solidFill>
              </a:rPr>
              <a:t>Callati</a:t>
            </a:r>
            <a:r>
              <a:rPr lang="it-IT" dirty="0" smtClean="0">
                <a:solidFill>
                  <a:schemeClr val="tx1"/>
                </a:solidFill>
              </a:rPr>
              <a:t>, gridando forte, esortarono Dario a non pronunciare parole empie”.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7987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6"/>
            <a:ext cx="189817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00100" y="285734"/>
            <a:ext cx="4056216" cy="402291"/>
          </a:xfrm>
          <a:prstGeom prst="rect">
            <a:avLst/>
          </a:prstGeom>
          <a:solidFill>
            <a:srgbClr val="000000"/>
          </a:solidFill>
          <a:ln w="2844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</a:rPr>
              <a:t>De gustibus non disputandum est!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395289" y="1520429"/>
            <a:ext cx="3052762" cy="1550193"/>
            <a:chOff x="249" y="1277"/>
            <a:chExt cx="1923" cy="1302"/>
          </a:xfrm>
        </p:grpSpPr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277"/>
              <a:ext cx="1619" cy="114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659" y="2319"/>
              <a:ext cx="1513" cy="260"/>
            </a:xfrm>
            <a:prstGeom prst="rect">
              <a:avLst/>
            </a:prstGeom>
            <a:solidFill>
              <a:srgbClr val="000000"/>
            </a:solidFill>
            <a:ln w="1908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400">
                  <a:solidFill>
                    <a:srgbClr val="FFFFFF"/>
                  </a:solidFill>
                </a:rPr>
                <a:t>Spiedini di grilli arrosto Cina</a:t>
              </a:r>
            </a:p>
          </p:txBody>
        </p:sp>
      </p:grp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6269039" y="789385"/>
            <a:ext cx="2643187" cy="1441847"/>
            <a:chOff x="3949" y="663"/>
            <a:chExt cx="1665" cy="1211"/>
          </a:xfrm>
        </p:grpSpPr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63" y="786"/>
              <a:ext cx="1451" cy="108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3949" y="663"/>
              <a:ext cx="1462" cy="260"/>
            </a:xfrm>
            <a:prstGeom prst="rect">
              <a:avLst/>
            </a:prstGeom>
            <a:solidFill>
              <a:srgbClr val="000000"/>
            </a:solidFill>
            <a:ln w="1908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400">
                  <a:solidFill>
                    <a:srgbClr val="FFFFFF"/>
                  </a:solidFill>
                </a:rPr>
                <a:t>Larve bachi da seta: Korea</a:t>
              </a:r>
            </a:p>
          </p:txBody>
        </p:sp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3422650" y="1327547"/>
            <a:ext cx="2444750" cy="1351359"/>
            <a:chOff x="2156" y="1115"/>
            <a:chExt cx="1540" cy="1135"/>
          </a:xfrm>
        </p:grpSpPr>
        <p:pic>
          <p:nvPicPr>
            <p:cNvPr id="20493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6" y="1230"/>
              <a:ext cx="1360" cy="102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2156" y="1115"/>
              <a:ext cx="1381" cy="260"/>
            </a:xfrm>
            <a:prstGeom prst="rect">
              <a:avLst/>
            </a:prstGeom>
            <a:solidFill>
              <a:srgbClr val="000000"/>
            </a:solidFill>
            <a:ln w="1908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400">
                  <a:solidFill>
                    <a:srgbClr val="FFFFFF"/>
                  </a:solidFill>
                </a:rPr>
                <a:t>Lecca lecca alle formiche</a:t>
              </a:r>
            </a:p>
          </p:txBody>
        </p:sp>
      </p:grp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188914" y="3311130"/>
            <a:ext cx="2465387" cy="1433513"/>
            <a:chOff x="119" y="2781"/>
            <a:chExt cx="1553" cy="1204"/>
          </a:xfrm>
        </p:grpSpPr>
        <p:pic>
          <p:nvPicPr>
            <p:cNvPr id="20496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" y="2781"/>
              <a:ext cx="1423" cy="107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119" y="3725"/>
              <a:ext cx="384" cy="260"/>
            </a:xfrm>
            <a:prstGeom prst="rect">
              <a:avLst/>
            </a:prstGeom>
            <a:solidFill>
              <a:srgbClr val="000000"/>
            </a:solidFill>
            <a:ln w="1908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400">
                  <a:solidFill>
                    <a:srgbClr val="FFFFFF"/>
                  </a:solidFill>
                </a:rPr>
                <a:t>Ratto</a:t>
              </a:r>
            </a:p>
          </p:txBody>
        </p:sp>
      </p:grpSp>
      <p:grpSp>
        <p:nvGrpSpPr>
          <p:cNvPr id="20498" name="Group 18"/>
          <p:cNvGrpSpPr>
            <a:grpSpLocks/>
          </p:cNvGrpSpPr>
          <p:nvPr/>
        </p:nvGrpSpPr>
        <p:grpSpPr bwMode="auto">
          <a:xfrm>
            <a:off x="2806701" y="3187304"/>
            <a:ext cx="2919413" cy="1759745"/>
            <a:chOff x="1768" y="2677"/>
            <a:chExt cx="1839" cy="1478"/>
          </a:xfrm>
        </p:grpSpPr>
        <p:pic>
          <p:nvPicPr>
            <p:cNvPr id="20499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27" y="2956"/>
              <a:ext cx="1680" cy="119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1768" y="2677"/>
              <a:ext cx="1758" cy="441"/>
            </a:xfrm>
            <a:prstGeom prst="rect">
              <a:avLst/>
            </a:prstGeom>
            <a:solidFill>
              <a:srgbClr val="000000"/>
            </a:solidFill>
            <a:ln w="1908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400">
                  <a:solidFill>
                    <a:srgbClr val="FFFFFF"/>
                  </a:solidFill>
                </a:rPr>
                <a:t>Mashonzha (Sud Africa). Verme 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400">
                  <a:solidFill>
                    <a:srgbClr val="FFFFFF"/>
                  </a:solidFill>
                </a:rPr>
                <a:t>che si puo' mangiare fritto o vivo </a:t>
              </a:r>
            </a:p>
          </p:txBody>
        </p:sp>
      </p:grpSp>
      <p:grpSp>
        <p:nvGrpSpPr>
          <p:cNvPr id="20501" name="Group 21"/>
          <p:cNvGrpSpPr>
            <a:grpSpLocks/>
          </p:cNvGrpSpPr>
          <p:nvPr/>
        </p:nvGrpSpPr>
        <p:grpSpPr bwMode="auto">
          <a:xfrm>
            <a:off x="5945189" y="2680097"/>
            <a:ext cx="2873375" cy="1659731"/>
            <a:chOff x="3745" y="2251"/>
            <a:chExt cx="1810" cy="1394"/>
          </a:xfrm>
        </p:grpSpPr>
        <p:pic>
          <p:nvPicPr>
            <p:cNvPr id="20502" name="Picture 2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23" y="2251"/>
              <a:ext cx="1632" cy="122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20503" name="Text Box 23"/>
            <p:cNvSpPr txBox="1">
              <a:spLocks noChangeArrowheads="1"/>
            </p:cNvSpPr>
            <p:nvPr/>
          </p:nvSpPr>
          <p:spPr bwMode="auto">
            <a:xfrm>
              <a:off x="3745" y="3385"/>
              <a:ext cx="1274" cy="260"/>
            </a:xfrm>
            <a:prstGeom prst="rect">
              <a:avLst/>
            </a:prstGeom>
            <a:solidFill>
              <a:srgbClr val="000000"/>
            </a:solidFill>
            <a:ln w="1908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400">
                  <a:solidFill>
                    <a:srgbClr val="FFFFFF"/>
                  </a:solidFill>
                </a:rPr>
                <a:t>Mercato: vendita insetti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30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35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40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041"/>
          <a:stretch>
            <a:fillRect/>
          </a:stretch>
        </p:blipFill>
        <p:spPr bwMode="auto">
          <a:xfrm>
            <a:off x="1142976" y="1071552"/>
            <a:ext cx="6834207" cy="96398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285720" y="2571748"/>
            <a:ext cx="2428892" cy="1273754"/>
            <a:chOff x="223" y="2727"/>
            <a:chExt cx="1450" cy="1080"/>
          </a:xfrm>
          <a:noFill/>
        </p:grpSpPr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23" y="2727"/>
              <a:ext cx="1450" cy="1043"/>
            </a:xfrm>
            <a:prstGeom prst="rect">
              <a:avLst/>
            </a:prstGeom>
            <a:grp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223" y="2727"/>
              <a:ext cx="1365" cy="1080"/>
            </a:xfrm>
            <a:prstGeom prst="rect">
              <a:avLst/>
            </a:prstGeom>
            <a:grpFill/>
            <a:ln w="9525" cap="flat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500" dirty="0">
                  <a:solidFill>
                    <a:srgbClr val="0000FF"/>
                  </a:solidFill>
                </a:rPr>
                <a:t>Atene sconfigge i  persiani</a:t>
              </a:r>
            </a:p>
            <a:p>
              <a:pPr>
                <a:spcBef>
                  <a:spcPts val="188"/>
                </a:spcBef>
                <a:buFont typeface="Arial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500" dirty="0">
                  <a:solidFill>
                    <a:srgbClr val="000000"/>
                  </a:solidFill>
                </a:rPr>
                <a:t> </a:t>
              </a:r>
              <a:r>
                <a:rPr lang="it-IT" sz="1500" dirty="0" smtClean="0">
                  <a:solidFill>
                    <a:srgbClr val="000000"/>
                  </a:solidFill>
                </a:rPr>
                <a:t>ascesa di Atene e primo sviluppo della sofistica</a:t>
              </a:r>
              <a:endParaRPr lang="it-IT" sz="15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6357950" y="2357433"/>
            <a:ext cx="2481262" cy="2038248"/>
            <a:chOff x="3947" y="2727"/>
            <a:chExt cx="1563" cy="1575"/>
          </a:xfrm>
        </p:grpSpPr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3947" y="2727"/>
              <a:ext cx="1562" cy="1292"/>
            </a:xfrm>
            <a:prstGeom prst="rect">
              <a:avLst/>
            </a:prstGeom>
            <a:solidFill>
              <a:srgbClr val="FFFF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3949" y="2727"/>
              <a:ext cx="1561" cy="1575"/>
            </a:xfrm>
            <a:prstGeom prst="rect">
              <a:avLst/>
            </a:prstGeom>
            <a:solidFill>
              <a:schemeClr val="bg1"/>
            </a:solidFill>
            <a:ln w="9525" cap="flat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500" dirty="0">
                  <a:solidFill>
                    <a:srgbClr val="0000FF"/>
                  </a:solidFill>
                </a:rPr>
                <a:t>Guerra</a:t>
              </a:r>
              <a:r>
                <a:rPr lang="it-IT" dirty="0">
                  <a:solidFill>
                    <a:srgbClr val="000000"/>
                  </a:solidFill>
                </a:rPr>
                <a:t> </a:t>
              </a:r>
              <a:r>
                <a:rPr lang="it-IT" sz="1500" dirty="0">
                  <a:solidFill>
                    <a:srgbClr val="0000FF"/>
                  </a:solidFill>
                </a:rPr>
                <a:t>del Peloponneso</a:t>
              </a:r>
            </a:p>
            <a:p>
              <a:pPr>
                <a:spcBef>
                  <a:spcPts val="188"/>
                </a:spcBef>
                <a:buFont typeface="Arial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500" dirty="0">
                  <a:solidFill>
                    <a:srgbClr val="000000"/>
                  </a:solidFill>
                </a:rPr>
                <a:t> </a:t>
              </a:r>
              <a:r>
                <a:rPr lang="it-IT" sz="1500" dirty="0" smtClean="0">
                  <a:solidFill>
                    <a:srgbClr val="000000"/>
                  </a:solidFill>
                </a:rPr>
                <a:t>Guerra Atene/Sparta</a:t>
              </a:r>
            </a:p>
            <a:p>
              <a:pPr>
                <a:spcBef>
                  <a:spcPts val="188"/>
                </a:spcBef>
                <a:buFont typeface="Arial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500" dirty="0">
                  <a:solidFill>
                    <a:srgbClr val="000000"/>
                  </a:solidFill>
                </a:rPr>
                <a:t> </a:t>
              </a:r>
              <a:r>
                <a:rPr lang="it-IT" sz="1500" dirty="0" smtClean="0">
                  <a:solidFill>
                    <a:srgbClr val="000000"/>
                  </a:solidFill>
                </a:rPr>
                <a:t>vittoria spartana; ad Atene,  governo </a:t>
              </a:r>
              <a:r>
                <a:rPr lang="it-IT" sz="1500" dirty="0">
                  <a:solidFill>
                    <a:srgbClr val="000000"/>
                  </a:solidFill>
                </a:rPr>
                <a:t>dei 30 </a:t>
              </a:r>
              <a:r>
                <a:rPr lang="it-IT" sz="1500" dirty="0" smtClean="0">
                  <a:solidFill>
                    <a:srgbClr val="000000"/>
                  </a:solidFill>
                </a:rPr>
                <a:t>tiranni</a:t>
              </a:r>
              <a:endParaRPr lang="it-IT" sz="1500" dirty="0">
                <a:solidFill>
                  <a:srgbClr val="000000"/>
                </a:solidFill>
              </a:endParaRPr>
            </a:p>
            <a:p>
              <a:pPr>
                <a:buFont typeface="Arial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500" dirty="0">
                  <a:solidFill>
                    <a:srgbClr val="000000"/>
                  </a:solidFill>
                </a:rPr>
                <a:t> </a:t>
              </a:r>
              <a:r>
                <a:rPr lang="it-IT" sz="1500" dirty="0" smtClean="0">
                  <a:solidFill>
                    <a:srgbClr val="000000"/>
                  </a:solidFill>
                </a:rPr>
                <a:t>successiva restaurazione </a:t>
              </a:r>
              <a:r>
                <a:rPr lang="it-IT" sz="1500" dirty="0">
                  <a:solidFill>
                    <a:srgbClr val="000000"/>
                  </a:solidFill>
                </a:rPr>
                <a:t>della </a:t>
              </a:r>
              <a:r>
                <a:rPr lang="it-IT" sz="1500" dirty="0" smtClean="0">
                  <a:solidFill>
                    <a:srgbClr val="000000"/>
                  </a:solidFill>
                </a:rPr>
                <a:t>democrazia </a:t>
              </a:r>
              <a:r>
                <a:rPr lang="it-IT" sz="1500" dirty="0">
                  <a:solidFill>
                    <a:srgbClr val="000000"/>
                  </a:solidFill>
                </a:rPr>
                <a:t>e decadenza di Atene</a:t>
              </a:r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714348" y="28573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QUANDO E DOVE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14282" y="1071552"/>
            <a:ext cx="78581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V SEC a.C.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072462" y="1357304"/>
            <a:ext cx="928694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ATENE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786050" y="2357436"/>
            <a:ext cx="3286148" cy="205697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rgbClr val="0000FF"/>
                </a:solidFill>
              </a:rPr>
              <a:t>Età d’oro di Atene</a:t>
            </a:r>
          </a:p>
          <a:p>
            <a:pPr>
              <a:spcBef>
                <a:spcPts val="188"/>
              </a:spcBef>
              <a:buFont typeface="Arial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rgbClr val="000000"/>
                </a:solidFill>
              </a:rPr>
              <a:t> Età di </a:t>
            </a:r>
            <a:r>
              <a:rPr lang="it-IT" b="1" dirty="0">
                <a:solidFill>
                  <a:srgbClr val="000000"/>
                </a:solidFill>
              </a:rPr>
              <a:t>Pericle</a:t>
            </a:r>
          </a:p>
          <a:p>
            <a:pPr>
              <a:buFont typeface="Arial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rgbClr val="000000"/>
                </a:solidFill>
              </a:rPr>
              <a:t> Grande </a:t>
            </a:r>
            <a:r>
              <a:rPr lang="it-IT" b="1" dirty="0">
                <a:solidFill>
                  <a:srgbClr val="000000"/>
                </a:solidFill>
              </a:rPr>
              <a:t>ricchezza</a:t>
            </a:r>
            <a:r>
              <a:rPr lang="it-IT" dirty="0">
                <a:solidFill>
                  <a:srgbClr val="000000"/>
                </a:solidFill>
              </a:rPr>
              <a:t> e splendore </a:t>
            </a:r>
            <a:r>
              <a:rPr lang="it-IT" b="1" dirty="0">
                <a:solidFill>
                  <a:srgbClr val="000000"/>
                </a:solidFill>
              </a:rPr>
              <a:t>culturale</a:t>
            </a:r>
            <a:r>
              <a:rPr lang="it-IT" dirty="0">
                <a:solidFill>
                  <a:srgbClr val="000000"/>
                </a:solidFill>
              </a:rPr>
              <a:t> (Eschilo, Sofocle, Euripide, Erodoto, Tucidide, Senofonte, </a:t>
            </a:r>
            <a:r>
              <a:rPr lang="it-IT" dirty="0" err="1">
                <a:solidFill>
                  <a:srgbClr val="000000"/>
                </a:solidFill>
              </a:rPr>
              <a:t>Fidia</a:t>
            </a:r>
            <a:r>
              <a:rPr lang="it-IT" dirty="0">
                <a:solidFill>
                  <a:srgbClr val="000000"/>
                </a:solidFill>
              </a:rPr>
              <a:t>, Aristofane, Socrate, Sofisti)</a:t>
            </a:r>
          </a:p>
        </p:txBody>
      </p:sp>
      <p:pic>
        <p:nvPicPr>
          <p:cNvPr id="4116" name="Picture 20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3122"/>
            <a:ext cx="601679" cy="785800"/>
          </a:xfrm>
          <a:prstGeom prst="rect">
            <a:avLst/>
          </a:prstGeom>
          <a:noFill/>
        </p:spPr>
      </p:pic>
      <p:cxnSp>
        <p:nvCxnSpPr>
          <p:cNvPr id="27" name="Connettore 2 26"/>
          <p:cNvCxnSpPr/>
          <p:nvPr/>
        </p:nvCxnSpPr>
        <p:spPr bwMode="auto">
          <a:xfrm rot="5400000">
            <a:off x="1464447" y="2178841"/>
            <a:ext cx="428628" cy="2143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Connettore 2 28"/>
          <p:cNvCxnSpPr/>
          <p:nvPr/>
        </p:nvCxnSpPr>
        <p:spPr bwMode="auto">
          <a:xfrm rot="5400000">
            <a:off x="4250529" y="2178841"/>
            <a:ext cx="214314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onnettore 2 30"/>
          <p:cNvCxnSpPr/>
          <p:nvPr/>
        </p:nvCxnSpPr>
        <p:spPr bwMode="auto">
          <a:xfrm>
            <a:off x="6929454" y="2071684"/>
            <a:ext cx="285752" cy="2143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728" y="857238"/>
            <a:ext cx="6215074" cy="230832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RELATIVISMO CULTURALE</a:t>
            </a: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it-IT" sz="2400" dirty="0" smtClean="0">
                <a:solidFill>
                  <a:schemeClr val="tx1"/>
                </a:solidFill>
              </a:rPr>
              <a:t> Le culture sono semplicemente </a:t>
            </a:r>
            <a:r>
              <a:rPr lang="it-IT" sz="2400" b="1" dirty="0" smtClean="0">
                <a:solidFill>
                  <a:schemeClr val="tx1"/>
                </a:solidFill>
              </a:rPr>
              <a:t>DIVERSE</a:t>
            </a:r>
          </a:p>
          <a:p>
            <a:pPr algn="just">
              <a:buFontTx/>
              <a:buChar char="-"/>
            </a:pPr>
            <a:endParaRPr lang="it-IT" sz="24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b="1" dirty="0" smtClean="0">
                <a:solidFill>
                  <a:schemeClr val="tx1"/>
                </a:solidFill>
              </a:rPr>
              <a:t>Nessuna legge universale </a:t>
            </a:r>
            <a:r>
              <a:rPr lang="it-IT" sz="2400" dirty="0" smtClean="0">
                <a:solidFill>
                  <a:schemeClr val="tx1"/>
                </a:solidFill>
              </a:rPr>
              <a:t>o naturale stabilisce ciò che è bene o giusto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71472" y="3714758"/>
            <a:ext cx="7777162" cy="925511"/>
          </a:xfrm>
          <a:prstGeom prst="rect">
            <a:avLst/>
          </a:prstGeom>
          <a:noFill/>
          <a:ln w="28440" cap="sq">
            <a:solidFill>
              <a:srgbClr val="FFC000"/>
            </a:solidFill>
            <a:prstDash val="sysDot"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0000"/>
                </a:solidFill>
              </a:rPr>
              <a:t>“Se qualcuno ordinasse a tutti gli uomini di radunare in un sol luogo tutte le leggi che si credono brutte e di scegliere poi quelle che ciascuno crede belle, neppure una ne resterebbe, ma tutti si ripartirebbero tutto”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9589" y="167878"/>
            <a:ext cx="5732957" cy="55617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000" dirty="0">
                <a:solidFill>
                  <a:srgbClr val="FFFFFF"/>
                </a:solidFill>
              </a:rPr>
              <a:t>Caratteristiche Culturali Sofistica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929454" y="1428742"/>
            <a:ext cx="1928826" cy="586957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dirty="0" smtClean="0">
                <a:solidFill>
                  <a:srgbClr val="000000"/>
                </a:solidFill>
              </a:rPr>
              <a:t>L’uomo è misura di tutte le cose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857356" y="2428874"/>
            <a:ext cx="4357718" cy="16333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 smtClean="0">
                <a:solidFill>
                  <a:srgbClr val="000000"/>
                </a:solidFill>
              </a:rPr>
              <a:t>UOMO = </a:t>
            </a:r>
            <a:r>
              <a:rPr lang="it-IT" sz="2000" b="1" dirty="0" smtClean="0">
                <a:solidFill>
                  <a:srgbClr val="FF0000"/>
                </a:solidFill>
              </a:rPr>
              <a:t>GENERE UMANO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000" dirty="0" smtClean="0">
              <a:solidFill>
                <a:srgbClr val="000000"/>
              </a:solidFill>
            </a:endParaRPr>
          </a:p>
          <a:p>
            <a:pPr algn="just">
              <a:buClrTx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rgbClr val="000000"/>
                </a:solidFill>
              </a:rPr>
              <a:t> L’uomo vede e interpreta le cose diversamente dagli altri esseri, ossia grazie alla </a:t>
            </a:r>
            <a:r>
              <a:rPr lang="it-IT" sz="2000" b="1" dirty="0" smtClean="0">
                <a:solidFill>
                  <a:srgbClr val="000000"/>
                </a:solidFill>
              </a:rPr>
              <a:t>RAGIONE</a:t>
            </a:r>
            <a:endParaRPr lang="it-IT" sz="1700" b="1" i="1" dirty="0">
              <a:solidFill>
                <a:srgbClr val="000000"/>
              </a:solidFill>
            </a:endParaRPr>
          </a:p>
        </p:txBody>
      </p:sp>
      <p:pic>
        <p:nvPicPr>
          <p:cNvPr id="32770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4438" y="285735"/>
            <a:ext cx="935188" cy="1071570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714348" y="28573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PROTAGORA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357422" y="1071552"/>
            <a:ext cx="2714644" cy="3561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700" dirty="0" smtClean="0">
                <a:solidFill>
                  <a:srgbClr val="000000"/>
                </a:solidFill>
              </a:rPr>
              <a:t>3 possibili interpretazioni</a:t>
            </a:r>
            <a:endParaRPr lang="it-IT" sz="1700" dirty="0">
              <a:solidFill>
                <a:srgbClr val="000000"/>
              </a:solidFill>
            </a:endParaRPr>
          </a:p>
        </p:txBody>
      </p:sp>
      <p:cxnSp>
        <p:nvCxnSpPr>
          <p:cNvPr id="12" name="Connettore 2 11"/>
          <p:cNvCxnSpPr>
            <a:endCxn id="10" idx="3"/>
          </p:cNvCxnSpPr>
          <p:nvPr/>
        </p:nvCxnSpPr>
        <p:spPr bwMode="auto">
          <a:xfrm rot="10800000">
            <a:off x="5072066" y="1249614"/>
            <a:ext cx="1857388" cy="4648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Ovale 15"/>
          <p:cNvSpPr/>
          <p:nvPr/>
        </p:nvSpPr>
        <p:spPr bwMode="auto">
          <a:xfrm>
            <a:off x="3500430" y="1857370"/>
            <a:ext cx="428628" cy="42862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it-IT" dirty="0" smtClean="0"/>
              <a:t>3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19" name="Connettore 1 18"/>
          <p:cNvCxnSpPr>
            <a:stCxn id="10" idx="2"/>
            <a:endCxn id="16" idx="0"/>
          </p:cNvCxnSpPr>
          <p:nvPr/>
        </p:nvCxnSpPr>
        <p:spPr bwMode="auto">
          <a:xfrm rot="5400000">
            <a:off x="3499897" y="1642523"/>
            <a:ext cx="42969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asellaDiTesto 44"/>
          <p:cNvSpPr txBox="1"/>
          <p:nvPr/>
        </p:nvSpPr>
        <p:spPr>
          <a:xfrm>
            <a:off x="714348" y="28573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L’UTILE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357158" y="10715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rgbClr val="000000"/>
                </a:solidFill>
              </a:rPr>
              <a:t>Se tutto è </a:t>
            </a:r>
            <a:r>
              <a:rPr lang="it-IT" dirty="0" err="1" smtClean="0">
                <a:solidFill>
                  <a:srgbClr val="000000"/>
                </a:solidFill>
              </a:rPr>
              <a:t>vero…</a:t>
            </a:r>
            <a:r>
              <a:rPr lang="it-IT" dirty="0" smtClean="0">
                <a:solidFill>
                  <a:srgbClr val="000000"/>
                </a:solidFill>
              </a:rPr>
              <a:t> come è possibile prendere una decisione?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357158" y="19288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rgbClr val="000000"/>
                </a:solidFill>
              </a:rPr>
              <a:t>Il criterio per scegliere non potrà essere la verità, ma l’</a:t>
            </a:r>
            <a:r>
              <a:rPr lang="it-IT" b="1" dirty="0" smtClean="0">
                <a:solidFill>
                  <a:srgbClr val="FF0000"/>
                </a:solidFill>
              </a:rPr>
              <a:t>utile</a:t>
            </a:r>
            <a:r>
              <a:rPr lang="it-IT" dirty="0" smtClean="0">
                <a:solidFill>
                  <a:srgbClr val="000000"/>
                </a:solidFill>
              </a:rPr>
              <a:t>, il massimo vantaggio per la maggior parte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357158" y="30718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rgbClr val="000000"/>
                </a:solidFill>
              </a:rPr>
              <a:t>Grande importanza della </a:t>
            </a:r>
            <a:r>
              <a:rPr lang="it-IT" b="1" dirty="0" smtClean="0">
                <a:solidFill>
                  <a:srgbClr val="FF0000"/>
                </a:solidFill>
              </a:rPr>
              <a:t>POLITICA</a:t>
            </a:r>
            <a:r>
              <a:rPr lang="it-IT" dirty="0" smtClean="0">
                <a:solidFill>
                  <a:srgbClr val="000000"/>
                </a:solidFill>
              </a:rPr>
              <a:t> (l’arte politica permette agli uomini di elevarsi rispetto al mondo animale)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5572132" y="3500444"/>
            <a:ext cx="3000396" cy="64633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rgbClr val="000000"/>
                </a:solidFill>
              </a:rPr>
              <a:t>Vedi il mito di PROMETEO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rgbClr val="000000"/>
                </a:solidFill>
              </a:rPr>
              <a:t>(Platone, </a:t>
            </a:r>
            <a:r>
              <a:rPr lang="it-IT" i="1" dirty="0" err="1" smtClean="0">
                <a:solidFill>
                  <a:srgbClr val="000000"/>
                </a:solidFill>
              </a:rPr>
              <a:t>Protagora</a:t>
            </a:r>
            <a:r>
              <a:rPr lang="it-IT" dirty="0" smtClean="0">
                <a:solidFill>
                  <a:srgbClr val="000000"/>
                </a:solidFill>
              </a:rPr>
              <a:t>)</a:t>
            </a: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6626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71552"/>
            <a:ext cx="3274241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428610"/>
            <a:ext cx="8572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I primi uomini che vennero alla luce erano dotati di qualità innate insufficienti, dato che il titano </a:t>
            </a:r>
            <a:r>
              <a:rPr lang="it-IT" dirty="0" err="1" smtClean="0">
                <a:solidFill>
                  <a:schemeClr val="tx1"/>
                </a:solidFill>
              </a:rPr>
              <a:t>Epimeteo</a:t>
            </a:r>
            <a:r>
              <a:rPr lang="it-IT" dirty="0" smtClean="0">
                <a:solidFill>
                  <a:schemeClr val="tx1"/>
                </a:solidFill>
              </a:rPr>
              <a:t> (“imprevidente”) aveva assegnato tutte le capacità agli altri esseri (cercando di mantenere equilibrio tra le varie specie); la loro inferiorità fisica li rendeva dunque vulnerabili. “Nella distribuzione, ad alcuni dava forza senza velocità, mentre donava velocità ai più deboli; alcuni forniva di armi, mentre per altri, privi di difese naturali, escogitava diversi espedienti per la sopravvivenza. [321] Ad esempio, agli esseri di piccole dimensioni forniva una possibilità di fuga attraverso il volo o una dimora sotterranea; a quelli di grandi dimensioni, invece, assegnava proprio la grandezza come mezzo di salvezza. Secondo questo stesso criterio distribuiva tutto il resto, con equilibrio. […] Ma </a:t>
            </a:r>
            <a:r>
              <a:rPr lang="it-IT" dirty="0" err="1" smtClean="0">
                <a:solidFill>
                  <a:schemeClr val="tx1"/>
                </a:solidFill>
              </a:rPr>
              <a:t>Epimeteo</a:t>
            </a:r>
            <a:r>
              <a:rPr lang="it-IT" dirty="0" smtClean="0">
                <a:solidFill>
                  <a:schemeClr val="tx1"/>
                </a:solidFill>
              </a:rPr>
              <a:t> non si rivelò bravo fino in fondo: senza accorgersene aveva consumato tutte le facoltà per gli esseri privi di ragione. </a:t>
            </a:r>
            <a:r>
              <a:rPr lang="it-IT" b="1" dirty="0" smtClean="0">
                <a:solidFill>
                  <a:schemeClr val="tx1"/>
                </a:solidFill>
              </a:rPr>
              <a:t>Il genere umano era rimasto dunque senza mezzi</a:t>
            </a:r>
            <a:r>
              <a:rPr lang="it-IT" dirty="0" smtClean="0">
                <a:solidFill>
                  <a:schemeClr val="tx1"/>
                </a:solidFill>
              </a:rPr>
              <a:t>, e lui non sapeva cosa fare. In quel momento giunse Prometeo per controllare la distribuzione, e vide gli altri esseri viventi forniti di tutto il necessario, </a:t>
            </a:r>
            <a:r>
              <a:rPr lang="it-IT" b="1" dirty="0" smtClean="0">
                <a:solidFill>
                  <a:schemeClr val="tx1"/>
                </a:solidFill>
              </a:rPr>
              <a:t>mentre l’uomo era nudo, scalzo, privo di giaciglio e di armi</a:t>
            </a:r>
            <a:r>
              <a:rPr lang="it-IT" dirty="0" smtClean="0">
                <a:solidFill>
                  <a:schemeClr val="tx1"/>
                </a:solidFill>
              </a:rPr>
              <a:t>.”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1000114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Prometeo (“colui che riflette prima”), il fratello, allora decise di metterci una pezza, </a:t>
            </a:r>
            <a:r>
              <a:rPr lang="it-IT" b="1" dirty="0" smtClean="0">
                <a:solidFill>
                  <a:schemeClr val="tx1"/>
                </a:solidFill>
              </a:rPr>
              <a:t>rubando l’arte tecnica e il fuoco </a:t>
            </a:r>
            <a:r>
              <a:rPr lang="it-IT" dirty="0" smtClean="0">
                <a:solidFill>
                  <a:schemeClr val="tx1"/>
                </a:solidFill>
              </a:rPr>
              <a:t>ad </a:t>
            </a:r>
            <a:r>
              <a:rPr lang="it-IT" dirty="0" err="1" smtClean="0">
                <a:solidFill>
                  <a:schemeClr val="tx1"/>
                </a:solidFill>
              </a:rPr>
              <a:t>Efesto</a:t>
            </a:r>
            <a:r>
              <a:rPr lang="it-IT" dirty="0" smtClean="0">
                <a:solidFill>
                  <a:schemeClr val="tx1"/>
                </a:solidFill>
              </a:rPr>
              <a:t> e Atena (nel racconto di Euripide Prometeo è punito aspramente per questo, ma qui non se ne parla). Grazie al fuoco (e alla </a:t>
            </a:r>
            <a:r>
              <a:rPr lang="it-IT" dirty="0" err="1" smtClean="0">
                <a:solidFill>
                  <a:schemeClr val="tx1"/>
                </a:solidFill>
              </a:rPr>
              <a:t>techne</a:t>
            </a:r>
            <a:r>
              <a:rPr lang="it-IT" dirty="0" smtClean="0">
                <a:solidFill>
                  <a:schemeClr val="tx1"/>
                </a:solidFill>
              </a:rPr>
              <a:t> che esso rappresenta) gli uomini si avvicinarono agli dei, appresero il </a:t>
            </a:r>
            <a:r>
              <a:rPr lang="it-IT" b="1" dirty="0" smtClean="0">
                <a:solidFill>
                  <a:schemeClr val="tx1"/>
                </a:solidFill>
              </a:rPr>
              <a:t>linguaggio</a:t>
            </a:r>
            <a:r>
              <a:rPr lang="it-IT" dirty="0" smtClean="0">
                <a:solidFill>
                  <a:schemeClr val="tx1"/>
                </a:solidFill>
              </a:rPr>
              <a:t> e furono in grado di </a:t>
            </a:r>
            <a:r>
              <a:rPr lang="it-IT" b="1" dirty="0" smtClean="0">
                <a:solidFill>
                  <a:schemeClr val="tx1"/>
                </a:solidFill>
              </a:rPr>
              <a:t>costruire</a:t>
            </a:r>
            <a:r>
              <a:rPr lang="it-IT" dirty="0" smtClean="0">
                <a:solidFill>
                  <a:schemeClr val="tx1"/>
                </a:solidFill>
              </a:rPr>
              <a:t> case, di vestirsi, di coltivare i campi. 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“Allorché l’uomo divenne partecipe della sorte divina, in primo luogo, per la parentela con gli dei, unico fra gli esseri viventi, cominciò a credere in loro, e innalzò altari e statue di dei. Poi subito, attraverso la tecnica, articolò la voce con parole, e inventò case, vestiti, calzari, giacigli e l’agricoltura.”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428610"/>
            <a:ext cx="8572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Tuttavia gli uomini, </a:t>
            </a:r>
            <a:r>
              <a:rPr lang="it-IT" b="1" dirty="0" smtClean="0">
                <a:solidFill>
                  <a:schemeClr val="tx1"/>
                </a:solidFill>
              </a:rPr>
              <a:t>isolati</a:t>
            </a:r>
            <a:r>
              <a:rPr lang="it-IT" dirty="0" smtClean="0">
                <a:solidFill>
                  <a:schemeClr val="tx1"/>
                </a:solidFill>
              </a:rPr>
              <a:t> gli uni dagli altri, restavano </a:t>
            </a:r>
            <a:r>
              <a:rPr lang="it-IT" b="1" dirty="0" smtClean="0">
                <a:solidFill>
                  <a:schemeClr val="tx1"/>
                </a:solidFill>
              </a:rPr>
              <a:t>in balia della natura </a:t>
            </a:r>
            <a:r>
              <a:rPr lang="it-IT" dirty="0" smtClean="0">
                <a:solidFill>
                  <a:schemeClr val="tx1"/>
                </a:solidFill>
              </a:rPr>
              <a:t>e delle fiere. Per difendersi cercarono di riunirsi in </a:t>
            </a:r>
            <a:r>
              <a:rPr lang="it-IT" b="1" dirty="0" smtClean="0">
                <a:solidFill>
                  <a:schemeClr val="tx1"/>
                </a:solidFill>
              </a:rPr>
              <a:t>gruppi</a:t>
            </a:r>
            <a:r>
              <a:rPr lang="it-IT" dirty="0" smtClean="0">
                <a:solidFill>
                  <a:schemeClr val="tx1"/>
                </a:solidFill>
              </a:rPr>
              <a:t>; ben presto però cominciarono a commettere </a:t>
            </a:r>
            <a:r>
              <a:rPr lang="it-IT" b="1" dirty="0" smtClean="0">
                <a:solidFill>
                  <a:schemeClr val="tx1"/>
                </a:solidFill>
              </a:rPr>
              <a:t>ingiustizie reciproche</a:t>
            </a:r>
            <a:r>
              <a:rPr lang="it-IT" dirty="0" smtClean="0">
                <a:solidFill>
                  <a:schemeClr val="tx1"/>
                </a:solidFill>
              </a:rPr>
              <a:t>: non sapevano ancora come stare insieme. Perciò Zeus </a:t>
            </a:r>
            <a:r>
              <a:rPr lang="it-IT" b="1" dirty="0" smtClean="0">
                <a:solidFill>
                  <a:schemeClr val="tx1"/>
                </a:solidFill>
              </a:rPr>
              <a:t>inviò le due virtù morali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b="1" dirty="0" smtClean="0">
                <a:solidFill>
                  <a:schemeClr val="tx1"/>
                </a:solidFill>
              </a:rPr>
              <a:t>diritto</a:t>
            </a:r>
            <a:r>
              <a:rPr lang="it-IT" dirty="0" smtClean="0">
                <a:solidFill>
                  <a:schemeClr val="tx1"/>
                </a:solidFill>
              </a:rPr>
              <a:t> (pudore, rispetto reciproco) e </a:t>
            </a:r>
            <a:r>
              <a:rPr lang="it-IT" b="1" dirty="0" smtClean="0">
                <a:solidFill>
                  <a:schemeClr val="tx1"/>
                </a:solidFill>
              </a:rPr>
              <a:t>giustizia</a:t>
            </a:r>
            <a:r>
              <a:rPr lang="it-IT" dirty="0" smtClean="0">
                <a:solidFill>
                  <a:schemeClr val="tx1"/>
                </a:solidFill>
              </a:rPr>
              <a:t>, perché fossero distribuite a tutti (e sottolineo tutti) gli uomini. “Zeus dunque, temendo che la nostra specie si estinguesse del tutto, inviò Ermes per portare agli uomini rispetto e giustizia, affinché fossero fondamenti dell’ordine delle città e vincoli d’amicizia. Ermes chiese a Zeus in quale modo dovesse distribuire rispetto e giustizia agli uomini: «Devo distribuirli come sono state distribuite le arti? Per queste, infatti, ci si è regolati così: se uno solo conosce la medicina, basta per molti che non la conoscono, e questo vale anche per gli altri artigiani. Mi devo regolare allo stesso modo per rispetto e giustizia, o posso distribuirli a tutti gli uomini? «A tutti - rispose Zeus - e </a:t>
            </a:r>
            <a:r>
              <a:rPr lang="it-IT" b="1" dirty="0" smtClean="0">
                <a:solidFill>
                  <a:schemeClr val="tx1"/>
                </a:solidFill>
              </a:rPr>
              <a:t>tutti ne siano partecipi; infatti non esisterebbero città, se pochi fossero partecipi di rispetto e giustizia</a:t>
            </a:r>
            <a:r>
              <a:rPr lang="it-IT" dirty="0" smtClean="0">
                <a:solidFill>
                  <a:schemeClr val="tx1"/>
                </a:solidFill>
              </a:rPr>
              <a:t>, come succede per le arti”. 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14348" y="428610"/>
            <a:ext cx="7704137" cy="40683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786578" y="142858"/>
            <a:ext cx="1977186" cy="371513"/>
          </a:xfrm>
          <a:prstGeom prst="rect">
            <a:avLst/>
          </a:prstGeom>
          <a:solidFill>
            <a:schemeClr val="bg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chemeClr val="tx1"/>
                </a:solidFill>
              </a:rPr>
              <a:t>Acropoli di </a:t>
            </a:r>
            <a:r>
              <a:rPr lang="it-IT" dirty="0" smtClean="0">
                <a:solidFill>
                  <a:schemeClr val="tx1"/>
                </a:solidFill>
              </a:rPr>
              <a:t>Atene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5129" name="Picture 9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 t="15942" b="6004"/>
          <a:stretch>
            <a:fillRect/>
          </a:stretch>
        </p:blipFill>
        <p:spPr bwMode="auto">
          <a:xfrm>
            <a:off x="2428860" y="4000510"/>
            <a:ext cx="1785950" cy="92869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714348" y="28573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NUOVI TEMI PER LA FILOSOFIA</a:t>
            </a: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85786" y="1785932"/>
            <a:ext cx="7643866" cy="16979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smtClean="0">
                <a:solidFill>
                  <a:srgbClr val="000000"/>
                </a:solidFill>
              </a:rPr>
              <a:t>PRESOCRATICI </a:t>
            </a:r>
            <a:r>
              <a:rPr lang="it-IT" sz="2400" dirty="0" smtClean="0">
                <a:solidFill>
                  <a:srgbClr val="000000"/>
                </a:solidFill>
                <a:sym typeface="Wingdings" pitchFamily="2" charset="2"/>
              </a:rPr>
              <a:t> PROBLEMA COSMOLOGICO</a:t>
            </a:r>
            <a:r>
              <a:rPr lang="it-IT" sz="2400" dirty="0" smtClean="0">
                <a:solidFill>
                  <a:srgbClr val="000000"/>
                </a:solidFill>
              </a:rPr>
              <a:t> </a:t>
            </a:r>
          </a:p>
          <a:p>
            <a:pPr algn="just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dirty="0" smtClean="0">
              <a:solidFill>
                <a:srgbClr val="000000"/>
              </a:solidFill>
            </a:endParaRPr>
          </a:p>
          <a:p>
            <a:pPr algn="just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dirty="0" smtClean="0">
                <a:solidFill>
                  <a:srgbClr val="000000"/>
                </a:solidFill>
              </a:rPr>
              <a:t>ORA</a:t>
            </a:r>
            <a:r>
              <a:rPr lang="it-IT" sz="2400" dirty="0" smtClean="0">
                <a:solidFill>
                  <a:srgbClr val="000000"/>
                </a:solidFill>
              </a:rPr>
              <a:t> l’indagine si sposta sull’</a:t>
            </a:r>
            <a:r>
              <a:rPr lang="it-IT" sz="2400" b="1" dirty="0" smtClean="0">
                <a:solidFill>
                  <a:srgbClr val="FF0000"/>
                </a:solidFill>
              </a:rPr>
              <a:t>UOMO</a:t>
            </a:r>
            <a:r>
              <a:rPr lang="it-IT" sz="2400" dirty="0" smtClean="0">
                <a:solidFill>
                  <a:srgbClr val="000000"/>
                </a:solidFill>
              </a:rPr>
              <a:t> (la società,  la politica, la religione, le leggi, l’educazione...)</a:t>
            </a:r>
            <a:endParaRPr lang="it-IT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00364" y="928676"/>
            <a:ext cx="3581750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t-IT" sz="2700" dirty="0">
                <a:solidFill>
                  <a:schemeClr val="tx1"/>
                </a:solidFill>
              </a:rPr>
              <a:t>Dalla </a:t>
            </a:r>
            <a:r>
              <a:rPr lang="it-IT" sz="2700" b="1" i="1" dirty="0">
                <a:solidFill>
                  <a:schemeClr val="tx1"/>
                </a:solidFill>
              </a:rPr>
              <a:t>Natura</a:t>
            </a:r>
            <a:r>
              <a:rPr lang="it-IT" sz="2700" dirty="0">
                <a:solidFill>
                  <a:schemeClr val="tx1"/>
                </a:solidFill>
              </a:rPr>
              <a:t> all’</a:t>
            </a:r>
            <a:r>
              <a:rPr lang="it-IT" sz="2700" b="1" dirty="0">
                <a:solidFill>
                  <a:schemeClr val="tx1"/>
                </a:solidFill>
              </a:rPr>
              <a:t>uomo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1538" y="3357568"/>
            <a:ext cx="3331681" cy="9002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t-IT" sz="2700" dirty="0">
                <a:solidFill>
                  <a:schemeClr val="tx1"/>
                </a:solidFill>
              </a:rPr>
              <a:t>Sfiducia nella ricerca</a:t>
            </a:r>
          </a:p>
          <a:p>
            <a:pPr algn="ctr"/>
            <a:r>
              <a:rPr lang="it-IT" sz="2700" dirty="0" smtClean="0">
                <a:solidFill>
                  <a:schemeClr val="tx1"/>
                </a:solidFill>
              </a:rPr>
              <a:t>naturalistica</a:t>
            </a:r>
            <a:endParaRPr lang="it-IT" sz="2700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86446" y="3357568"/>
            <a:ext cx="2672848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t-IT" sz="2400" dirty="0">
                <a:solidFill>
                  <a:schemeClr val="tx1"/>
                </a:solidFill>
              </a:rPr>
              <a:t>Cambia il contesto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politico</a:t>
            </a:r>
          </a:p>
        </p:txBody>
      </p:sp>
      <p:pic>
        <p:nvPicPr>
          <p:cNvPr id="40962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81" y="459119"/>
            <a:ext cx="1916514" cy="1753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8" name="Picture 8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85734"/>
            <a:ext cx="1268730" cy="2537460"/>
          </a:xfrm>
          <a:prstGeom prst="rect">
            <a:avLst/>
          </a:prstGeom>
          <a:noFill/>
        </p:spPr>
      </p:pic>
      <p:sp>
        <p:nvSpPr>
          <p:cNvPr id="10" name="Freccia tridirezionale 9"/>
          <p:cNvSpPr/>
          <p:nvPr/>
        </p:nvSpPr>
        <p:spPr bwMode="auto">
          <a:xfrm>
            <a:off x="4643438" y="1500180"/>
            <a:ext cx="857256" cy="2143140"/>
          </a:xfrm>
          <a:prstGeom prst="leftRightUpArrow">
            <a:avLst>
              <a:gd name="adj1" fmla="val 13772"/>
              <a:gd name="adj2" fmla="val 25000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1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214414" y="1142990"/>
            <a:ext cx="6769100" cy="3695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indent="-341313" algn="ctr">
              <a:spcBef>
                <a:spcPts val="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b="1" dirty="0" smtClean="0">
                <a:solidFill>
                  <a:srgbClr val="000000"/>
                </a:solidFill>
              </a:rPr>
              <a:t>PERICLE</a:t>
            </a:r>
            <a:r>
              <a:rPr lang="it-IT" dirty="0" smtClean="0">
                <a:solidFill>
                  <a:srgbClr val="000000"/>
                </a:solidFill>
              </a:rPr>
              <a:t> dà ad Atene una </a:t>
            </a:r>
            <a:r>
              <a:rPr lang="it-IT" b="1" dirty="0" smtClean="0">
                <a:solidFill>
                  <a:srgbClr val="FF0000"/>
                </a:solidFill>
              </a:rPr>
              <a:t>costituzione DEMOCRATICA</a:t>
            </a:r>
            <a:r>
              <a:rPr lang="it-IT" dirty="0" smtClean="0">
                <a:solidFill>
                  <a:schemeClr val="tx1"/>
                </a:solidFill>
              </a:rPr>
              <a:t>. </a:t>
            </a:r>
          </a:p>
          <a:p>
            <a:pPr indent="-341313" algn="just">
              <a:spcBef>
                <a:spcPts val="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it-IT" dirty="0" smtClean="0">
              <a:solidFill>
                <a:schemeClr val="tx1"/>
              </a:solidFill>
            </a:endParaRPr>
          </a:p>
          <a:p>
            <a:pPr indent="-341313" algn="just">
              <a:spcBef>
                <a:spcPts val="0"/>
              </a:spcBef>
              <a:buClrTx/>
              <a:buFont typeface="Arial" pitchFamily="34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b="1" dirty="0" smtClean="0">
                <a:solidFill>
                  <a:schemeClr val="tx1"/>
                </a:solidFill>
              </a:rPr>
              <a:t>Compensi</a:t>
            </a:r>
            <a:r>
              <a:rPr lang="it-IT" dirty="0" smtClean="0">
                <a:solidFill>
                  <a:schemeClr val="tx1"/>
                </a:solidFill>
              </a:rPr>
              <a:t> per tutti coloro che venivano chiamati a svolgere funzioni pubbliche (in modo che anche i meno abbienti possano partecipare alla vita politica). </a:t>
            </a:r>
          </a:p>
          <a:p>
            <a:pPr indent="-341313" algn="just">
              <a:spcBef>
                <a:spcPts val="0"/>
              </a:spcBef>
              <a:buClrTx/>
              <a:buFont typeface="Arial" pitchFamily="34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dirty="0">
                <a:solidFill>
                  <a:schemeClr val="tx1"/>
                </a:solidFill>
              </a:rPr>
              <a:t>S</a:t>
            </a:r>
            <a:r>
              <a:rPr lang="it-IT" dirty="0" smtClean="0">
                <a:solidFill>
                  <a:schemeClr val="tx1"/>
                </a:solidFill>
              </a:rPr>
              <a:t>i estende a quasi tutte le </a:t>
            </a:r>
            <a:r>
              <a:rPr lang="it-IT" b="1" dirty="0" smtClean="0">
                <a:solidFill>
                  <a:schemeClr val="tx1"/>
                </a:solidFill>
              </a:rPr>
              <a:t>magistrature</a:t>
            </a:r>
            <a:r>
              <a:rPr lang="it-IT" dirty="0" smtClean="0">
                <a:solidFill>
                  <a:schemeClr val="tx1"/>
                </a:solidFill>
              </a:rPr>
              <a:t> il metodo del </a:t>
            </a:r>
            <a:r>
              <a:rPr lang="it-IT" b="1" dirty="0" smtClean="0">
                <a:solidFill>
                  <a:schemeClr val="tx1"/>
                </a:solidFill>
              </a:rPr>
              <a:t>sorteggio</a:t>
            </a:r>
            <a:r>
              <a:rPr lang="it-IT" dirty="0" smtClean="0">
                <a:solidFill>
                  <a:schemeClr val="tx1"/>
                </a:solidFill>
              </a:rPr>
              <a:t>, fatta eccezione per quelle cariche che richiedevano una precisa competenza tecnica (il generale o stratega, ad esempio). </a:t>
            </a:r>
          </a:p>
          <a:p>
            <a:pPr indent="-341313" algn="just">
              <a:spcBef>
                <a:spcPts val="0"/>
              </a:spcBef>
              <a:buClrTx/>
              <a:buFont typeface="Arial" pitchFamily="34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dirty="0" smtClean="0">
                <a:solidFill>
                  <a:schemeClr val="tx1"/>
                </a:solidFill>
              </a:rPr>
              <a:t>È una </a:t>
            </a:r>
            <a:r>
              <a:rPr lang="it-IT" b="1" dirty="0" smtClean="0">
                <a:solidFill>
                  <a:schemeClr val="tx1"/>
                </a:solidFill>
              </a:rPr>
              <a:t>democrazia DIRETTA</a:t>
            </a:r>
            <a:r>
              <a:rPr lang="it-IT" dirty="0" smtClean="0">
                <a:solidFill>
                  <a:schemeClr val="tx1"/>
                </a:solidFill>
              </a:rPr>
              <a:t>. Il popolo partecipa alle decisioni e alle discussioni.</a:t>
            </a:r>
          </a:p>
          <a:p>
            <a:pPr indent="-341313" algn="just">
              <a:spcBef>
                <a:spcPts val="0"/>
              </a:spcBef>
              <a:buClrTx/>
              <a:buFont typeface="Arial" pitchFamily="34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it-IT" dirty="0" smtClean="0">
                <a:solidFill>
                  <a:schemeClr val="tx1"/>
                </a:solidFill>
              </a:rPr>
              <a:t>Non è una democrazia moderna: </a:t>
            </a:r>
            <a:r>
              <a:rPr lang="it-IT" b="1" dirty="0" smtClean="0">
                <a:solidFill>
                  <a:schemeClr val="tx1"/>
                </a:solidFill>
              </a:rPr>
              <a:t>è ristretta ai cittadini uomini e liberi</a:t>
            </a:r>
            <a:r>
              <a:rPr lang="it-IT" dirty="0" smtClean="0">
                <a:solidFill>
                  <a:schemeClr val="tx1"/>
                </a:solidFill>
              </a:rPr>
              <a:t>.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14348" y="28573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</a:rPr>
              <a:t>ETÀ </a:t>
            </a:r>
            <a:r>
              <a:rPr lang="it-IT" sz="3200" b="1" dirty="0" err="1" smtClean="0">
                <a:solidFill>
                  <a:schemeClr val="tx1"/>
                </a:solidFill>
              </a:rPr>
              <a:t>DI</a:t>
            </a:r>
            <a:r>
              <a:rPr lang="it-IT" sz="3200" b="1" dirty="0" smtClean="0">
                <a:solidFill>
                  <a:schemeClr val="tx1"/>
                </a:solidFill>
              </a:rPr>
              <a:t> PERICLE E DEMOCRAZIA</a:t>
            </a:r>
            <a:endParaRPr lang="it-IT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20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62"/>
            <a:ext cx="785818" cy="10262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735806"/>
            <a:ext cx="4800600" cy="648891"/>
          </a:xfrm>
          <a:ln/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>
                <a:solidFill>
                  <a:srgbClr val="FFFFFF"/>
                </a:solidFill>
              </a:rPr>
              <a:t>Atene e la Democrazia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00034" y="500048"/>
            <a:ext cx="8161365" cy="321471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200" b="1" dirty="0">
                <a:solidFill>
                  <a:srgbClr val="000000"/>
                </a:solidFill>
              </a:rPr>
              <a:t>Orazione Funebre di Pericle </a:t>
            </a:r>
            <a:endParaRPr lang="it-IT" sz="2200" b="1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200" b="1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2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200" dirty="0" smtClean="0">
                <a:solidFill>
                  <a:srgbClr val="000000"/>
                </a:solidFill>
              </a:rPr>
              <a:t>“Il </a:t>
            </a:r>
            <a:r>
              <a:rPr lang="it-IT" sz="2200" dirty="0">
                <a:solidFill>
                  <a:srgbClr val="000000"/>
                </a:solidFill>
              </a:rPr>
              <a:t>nostro governo </a:t>
            </a:r>
            <a:r>
              <a:rPr lang="it-IT" sz="2200" b="1" dirty="0">
                <a:solidFill>
                  <a:srgbClr val="000000"/>
                </a:solidFill>
              </a:rPr>
              <a:t>favorisce i molti invece dei pochi</a:t>
            </a:r>
            <a:r>
              <a:rPr lang="it-IT" sz="2200" dirty="0">
                <a:solidFill>
                  <a:srgbClr val="000000"/>
                </a:solidFill>
              </a:rPr>
              <a:t>: per questo è detto </a:t>
            </a:r>
            <a:r>
              <a:rPr lang="it-IT" sz="2200" b="1" dirty="0" smtClean="0">
                <a:solidFill>
                  <a:srgbClr val="000000"/>
                </a:solidFill>
              </a:rPr>
              <a:t>DEMOCRAZIA</a:t>
            </a:r>
            <a:r>
              <a:rPr lang="it-IT" sz="2200" dirty="0" smtClean="0">
                <a:solidFill>
                  <a:srgbClr val="000000"/>
                </a:solidFill>
              </a:rPr>
              <a:t>. </a:t>
            </a:r>
            <a:r>
              <a:rPr lang="it-IT" sz="2200" dirty="0">
                <a:solidFill>
                  <a:srgbClr val="000000"/>
                </a:solidFill>
              </a:rPr>
              <a:t>Le leggi assicurano </a:t>
            </a:r>
            <a:r>
              <a:rPr lang="it-IT" sz="2200" b="1" dirty="0">
                <a:solidFill>
                  <a:srgbClr val="000000"/>
                </a:solidFill>
              </a:rPr>
              <a:t>una giustizia uguale per tutti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[ISONOMIA] nelle </a:t>
            </a:r>
            <a:r>
              <a:rPr lang="it-IT" sz="2200" dirty="0">
                <a:solidFill>
                  <a:srgbClr val="000000"/>
                </a:solidFill>
              </a:rPr>
              <a:t>loro dispute private, ma noi non ignoriamo i meriti dell’eccellenza. Quando un cittadino si </a:t>
            </a:r>
            <a:r>
              <a:rPr lang="it-IT" sz="2200" dirty="0" smtClean="0">
                <a:solidFill>
                  <a:srgbClr val="000000"/>
                </a:solidFill>
              </a:rPr>
              <a:t>distingue, </a:t>
            </a:r>
            <a:r>
              <a:rPr lang="it-IT" sz="2200" dirty="0">
                <a:solidFill>
                  <a:srgbClr val="000000"/>
                </a:solidFill>
              </a:rPr>
              <a:t>allora esso sarà, a preferenza di altri, chiamato a servire lo </a:t>
            </a:r>
            <a:r>
              <a:rPr lang="it-IT" sz="2200" dirty="0" smtClean="0">
                <a:solidFill>
                  <a:srgbClr val="000000"/>
                </a:solidFill>
              </a:rPr>
              <a:t>Stato</a:t>
            </a:r>
            <a:r>
              <a:rPr lang="it-IT" sz="2200" dirty="0">
                <a:solidFill>
                  <a:srgbClr val="000000"/>
                </a:solidFill>
              </a:rPr>
              <a:t>, non come atto di privilegio, ma come una </a:t>
            </a:r>
            <a:r>
              <a:rPr lang="it-IT" sz="2200" b="1" dirty="0">
                <a:solidFill>
                  <a:srgbClr val="000000"/>
                </a:solidFill>
              </a:rPr>
              <a:t>ricompensa al </a:t>
            </a:r>
            <a:r>
              <a:rPr lang="it-IT" sz="2200" b="1" dirty="0" smtClean="0">
                <a:solidFill>
                  <a:srgbClr val="000000"/>
                </a:solidFill>
              </a:rPr>
              <a:t>merito </a:t>
            </a:r>
            <a:r>
              <a:rPr lang="it-IT" sz="2200" dirty="0" smtClean="0">
                <a:solidFill>
                  <a:srgbClr val="000000"/>
                </a:solidFill>
              </a:rPr>
              <a:t>[MERITOCRAZIA], </a:t>
            </a:r>
            <a:r>
              <a:rPr lang="it-IT" sz="2200" dirty="0">
                <a:solidFill>
                  <a:srgbClr val="000000"/>
                </a:solidFill>
              </a:rPr>
              <a:t>e la </a:t>
            </a:r>
            <a:r>
              <a:rPr lang="it-IT" sz="2200" b="1" dirty="0">
                <a:solidFill>
                  <a:srgbClr val="000000"/>
                </a:solidFill>
              </a:rPr>
              <a:t>povertà non costituisce un </a:t>
            </a:r>
            <a:r>
              <a:rPr lang="it-IT" sz="2200" b="1" dirty="0" smtClean="0">
                <a:solidFill>
                  <a:srgbClr val="000000"/>
                </a:solidFill>
              </a:rPr>
              <a:t>impedimento</a:t>
            </a:r>
            <a:r>
              <a:rPr lang="it-IT" sz="2200" dirty="0" smtClean="0">
                <a:solidFill>
                  <a:srgbClr val="000000"/>
                </a:solidFill>
              </a:rPr>
              <a:t>”.</a:t>
            </a:r>
            <a:endParaRPr lang="it-IT" sz="22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 smtClean="0">
              <a:solidFill>
                <a:srgbClr val="000000"/>
              </a:solidFill>
            </a:endParaRPr>
          </a:p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rgbClr val="000000"/>
                </a:solidFill>
              </a:rPr>
              <a:t>Tucidide</a:t>
            </a:r>
            <a:r>
              <a:rPr lang="it-IT" dirty="0">
                <a:solidFill>
                  <a:srgbClr val="000000"/>
                </a:solidFill>
              </a:rPr>
              <a:t>, </a:t>
            </a:r>
            <a:r>
              <a:rPr lang="it-IT" i="1" dirty="0">
                <a:solidFill>
                  <a:srgbClr val="000000"/>
                </a:solidFill>
              </a:rPr>
              <a:t>La guerra del </a:t>
            </a:r>
            <a:r>
              <a:rPr lang="it-IT" i="1" dirty="0" smtClean="0">
                <a:solidFill>
                  <a:srgbClr val="000000"/>
                </a:solidFill>
              </a:rPr>
              <a:t>Peloponneso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endParaRPr lang="it-IT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34" y="714362"/>
            <a:ext cx="8286808" cy="1571636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>
              <a:lnSpc>
                <a:spcPct val="90000"/>
              </a:lnSpc>
              <a:spcBef>
                <a:spcPts val="2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rgbClr val="000000"/>
                </a:solidFill>
              </a:rPr>
              <a:t>“Un </a:t>
            </a:r>
            <a:r>
              <a:rPr lang="it-IT" sz="2000" dirty="0">
                <a:solidFill>
                  <a:srgbClr val="000000"/>
                </a:solidFill>
              </a:rPr>
              <a:t>uomo che non si interessa dello Stato non lo consideriamo innocuo, ma </a:t>
            </a:r>
            <a:r>
              <a:rPr lang="it-IT" sz="2000" b="1" dirty="0">
                <a:solidFill>
                  <a:srgbClr val="000000"/>
                </a:solidFill>
              </a:rPr>
              <a:t>inutile</a:t>
            </a:r>
            <a:r>
              <a:rPr lang="it-IT" sz="2000" dirty="0">
                <a:solidFill>
                  <a:srgbClr val="000000"/>
                </a:solidFill>
              </a:rPr>
              <a:t>; e benché soltanto pochi siano in grado di dar vita a una politica, noi siamo tutti in grado di </a:t>
            </a:r>
            <a:r>
              <a:rPr lang="it-IT" sz="2000" b="1" dirty="0">
                <a:solidFill>
                  <a:srgbClr val="000000"/>
                </a:solidFill>
              </a:rPr>
              <a:t>giudicarla</a:t>
            </a:r>
            <a:r>
              <a:rPr lang="it-IT" sz="2000" dirty="0">
                <a:solidFill>
                  <a:srgbClr val="000000"/>
                </a:solidFill>
              </a:rPr>
              <a:t>. Noi non consideriamo la </a:t>
            </a:r>
            <a:r>
              <a:rPr lang="it-IT" sz="2000" b="1" dirty="0">
                <a:solidFill>
                  <a:srgbClr val="000000"/>
                </a:solidFill>
              </a:rPr>
              <a:t>discussione</a:t>
            </a:r>
            <a:r>
              <a:rPr lang="it-IT" sz="2000" dirty="0">
                <a:solidFill>
                  <a:srgbClr val="000000"/>
                </a:solidFill>
              </a:rPr>
              <a:t> come un ostacolo sulla strada dell’azione politica, ma come </a:t>
            </a:r>
            <a:r>
              <a:rPr lang="it-IT" sz="2000" b="1" dirty="0">
                <a:solidFill>
                  <a:srgbClr val="000000"/>
                </a:solidFill>
              </a:rPr>
              <a:t>indispensabile premessa </a:t>
            </a:r>
            <a:r>
              <a:rPr lang="it-IT" sz="2000" dirty="0">
                <a:solidFill>
                  <a:srgbClr val="000000"/>
                </a:solidFill>
              </a:rPr>
              <a:t>per agire </a:t>
            </a:r>
            <a:r>
              <a:rPr lang="it-IT" sz="2000" dirty="0" smtClean="0">
                <a:solidFill>
                  <a:srgbClr val="000000"/>
                </a:solidFill>
              </a:rPr>
              <a:t>saggiamente”.</a:t>
            </a:r>
            <a:endParaRPr lang="it-IT" dirty="0">
              <a:solidFill>
                <a:srgbClr val="000000"/>
              </a:solidFill>
            </a:endParaRPr>
          </a:p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 smtClean="0">
              <a:solidFill>
                <a:srgbClr val="000000"/>
              </a:solidFill>
            </a:endParaRPr>
          </a:p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solidFill>
                <a:srgbClr val="000000"/>
              </a:solidFill>
            </a:endParaRPr>
          </a:p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>
                <a:solidFill>
                  <a:srgbClr val="000000"/>
                </a:solidFill>
              </a:rPr>
              <a:t>Tucidide</a:t>
            </a:r>
            <a:r>
              <a:rPr lang="it-IT" dirty="0">
                <a:solidFill>
                  <a:srgbClr val="000000"/>
                </a:solidFill>
              </a:rPr>
              <a:t>, </a:t>
            </a:r>
            <a:r>
              <a:rPr lang="it-IT" i="1" dirty="0">
                <a:solidFill>
                  <a:srgbClr val="000000"/>
                </a:solidFill>
              </a:rPr>
              <a:t>La guerra del </a:t>
            </a:r>
            <a:r>
              <a:rPr lang="it-IT" i="1" dirty="0" smtClean="0">
                <a:solidFill>
                  <a:srgbClr val="000000"/>
                </a:solidFill>
              </a:rPr>
              <a:t>Peloponneso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endParaRPr lang="it-IT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57554" y="928676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Grande rilevanza delle assemblee pubbliche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57224" y="3786196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chemeClr val="tx1"/>
                </a:solidFill>
              </a:rPr>
              <a:t>L’arte di ben parlare, essere convincente</a:t>
            </a:r>
            <a:endParaRPr lang="it-IT" sz="1600" i="1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1538" y="2500312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Importanza della parola, della </a:t>
            </a:r>
            <a:r>
              <a:rPr lang="it-IT" sz="2000" b="1" dirty="0" smtClean="0">
                <a:solidFill>
                  <a:srgbClr val="FF0000"/>
                </a:solidFill>
                <a:sym typeface="Wingdings" pitchFamily="2" charset="2"/>
              </a:rPr>
              <a:t>RETORICA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00694" y="242887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Importanza dell’</a:t>
            </a:r>
            <a:r>
              <a:rPr lang="it-IT" sz="2000" b="1" dirty="0" smtClean="0">
                <a:solidFill>
                  <a:srgbClr val="FF0000"/>
                </a:solidFill>
                <a:sym typeface="Wingdings" pitchFamily="2" charset="2"/>
              </a:rPr>
              <a:t>EDUCAZIONE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43306" y="21429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Democrazia</a:t>
            </a:r>
          </a:p>
        </p:txBody>
      </p:sp>
      <p:cxnSp>
        <p:nvCxnSpPr>
          <p:cNvPr id="8" name="Connettore 2 7"/>
          <p:cNvCxnSpPr>
            <a:stCxn id="6" idx="2"/>
            <a:endCxn id="2" idx="0"/>
          </p:cNvCxnSpPr>
          <p:nvPr/>
        </p:nvCxnSpPr>
        <p:spPr bwMode="auto">
          <a:xfrm rot="16200000" flipH="1">
            <a:off x="4325567" y="753681"/>
            <a:ext cx="314270" cy="357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ttore 2 9"/>
          <p:cNvCxnSpPr>
            <a:stCxn id="2" idx="1"/>
            <a:endCxn id="4" idx="0"/>
          </p:cNvCxnSpPr>
          <p:nvPr/>
        </p:nvCxnSpPr>
        <p:spPr bwMode="auto">
          <a:xfrm rot="10800000" flipV="1">
            <a:off x="2536018" y="1436508"/>
            <a:ext cx="821537" cy="10638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ttore 2 11"/>
          <p:cNvCxnSpPr>
            <a:stCxn id="2" idx="3"/>
            <a:endCxn id="5" idx="0"/>
          </p:cNvCxnSpPr>
          <p:nvPr/>
        </p:nvCxnSpPr>
        <p:spPr bwMode="auto">
          <a:xfrm>
            <a:off x="5643570" y="1436508"/>
            <a:ext cx="1143008" cy="99236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ttore 2 13"/>
          <p:cNvCxnSpPr>
            <a:stCxn id="4" idx="2"/>
            <a:endCxn id="3" idx="0"/>
          </p:cNvCxnSpPr>
          <p:nvPr/>
        </p:nvCxnSpPr>
        <p:spPr bwMode="auto">
          <a:xfrm rot="5400000">
            <a:off x="1943407" y="3193586"/>
            <a:ext cx="577998" cy="6072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CasellaDiTesto 24"/>
          <p:cNvSpPr txBox="1"/>
          <p:nvPr/>
        </p:nvSpPr>
        <p:spPr>
          <a:xfrm>
            <a:off x="4214810" y="3929072"/>
            <a:ext cx="435771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A questi bisogni rispondono i sofisti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1822</Words>
  <Application>Microsoft Office PowerPoint</Application>
  <PresentationFormat>Presentazione su schermo (16:9)</PresentationFormat>
  <Paragraphs>135</Paragraphs>
  <Slides>25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Atene e la Democrazia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Gianfranco Marini</dc:creator>
  <cp:lastModifiedBy>simone.dell@libero.it</cp:lastModifiedBy>
  <cp:revision>202</cp:revision>
  <cp:lastPrinted>1601-01-01T00:00:00Z</cp:lastPrinted>
  <dcterms:created xsi:type="dcterms:W3CDTF">2009-12-01T05:34:11Z</dcterms:created>
  <dcterms:modified xsi:type="dcterms:W3CDTF">2021-11-11T13:01:21Z</dcterms:modified>
</cp:coreProperties>
</file>